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</p:sldIdLst>
  <p:sldSz cx="9601200" cy="12801600" type="A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>
        <p:scale>
          <a:sx n="50" d="100"/>
          <a:sy n="50" d="100"/>
        </p:scale>
        <p:origin x="1632" y="-11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9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3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5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7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8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67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sicame.pl/" TargetMode="External"/><Relationship Id="rId4" Type="http://schemas.openxmlformats.org/officeDocument/2006/relationships/hyperlink" Target="mailto:sprzedaz@sicame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1279056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21638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89465" y="6640602"/>
            <a:ext cx="862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Zestaw opracowany specjalnie do zabezpieczenia interwencji jednostek Straży Pożarnej w miejscach z zagrożeniami porażeniem prądem zmiennym.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6720" y="740182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 SKŁAD ZESTAWU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96913" y="7765445"/>
            <a:ext cx="8577565" cy="318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1/4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97" y="3535681"/>
            <a:ext cx="2796384" cy="281346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79526"/>
              </p:ext>
            </p:extLst>
          </p:nvPr>
        </p:nvGraphicFramePr>
        <p:xfrm>
          <a:off x="576908" y="8060526"/>
          <a:ext cx="8597570" cy="4092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9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Opis</a:t>
                      </a:r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M952100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1 obudowa z polietylenu składająca się z dwóch części: czerwona osłona jest podestem elektroizolacyjnym</a:t>
                      </a:r>
                      <a:r>
                        <a:rPr lang="pl-PL" sz="1400" kern="1200" baseline="0" dirty="0">
                          <a:effectLst/>
                        </a:rPr>
                        <a:t> - wytrzymałość izolacji 25 000 V AC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 CC-127-CS-C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wskaźnik napięcia (127 - 90 000 V) optyczno-dźwiękowy z hakiem ratowniczym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 MT-830-P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1 żółty teleskopowy drążek elektroizolacyjny</a:t>
                      </a:r>
                    </a:p>
                    <a:p>
                      <a:pPr algn="ctr"/>
                      <a:r>
                        <a:rPr lang="pl-PL" sz="1400" dirty="0"/>
                        <a:t>wytrzymałość</a:t>
                      </a:r>
                      <a:r>
                        <a:rPr lang="pl-PL" sz="1400" baseline="0" dirty="0"/>
                        <a:t> izolacji do 45 000 V AC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CZ-60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 izolowane nożyce mechaniczne - do średnicy przewodu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kabla 26 mm max.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max. otwarcie: 30 mm; wytrzymałość izolacji 25 000 V AC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58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CG-3-11-NR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para rękawic elektroizolacyjnych klasy 3 z etui ochronnym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MV-138/XL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para osłonowego obuwia</a:t>
                      </a:r>
                      <a:r>
                        <a:rPr lang="pl-PL" sz="1400" kern="1200" baseline="0" dirty="0">
                          <a:effectLst/>
                        </a:rPr>
                        <a:t> </a:t>
                      </a:r>
                      <a:r>
                        <a:rPr lang="pl-PL" sz="1400" kern="1200" dirty="0">
                          <a:effectLst/>
                        </a:rPr>
                        <a:t>elektroizolacyjnego klasy 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47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AT-5005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znacznikowa taśma samoprzylepna (żółto - czarna)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ulotka “Pierwsza pomoc ofiarom porażenia elektrycznego”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3" y="2912685"/>
            <a:ext cx="4628202" cy="35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4147583" y="1214433"/>
            <a:ext cx="1334635" cy="1804571"/>
            <a:chOff x="4147583" y="1214433"/>
            <a:chExt cx="1334635" cy="1804571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83" y="1214433"/>
              <a:ext cx="1334635" cy="1334635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>
              <a:off x="4434839" y="2372673"/>
              <a:ext cx="853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b="1" dirty="0"/>
                <a:t>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2/4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8983" y="798888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BADANIA OKRESOWE</a:t>
            </a: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502920" y="8335407"/>
            <a:ext cx="8682990" cy="357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/>
          <p:cNvSpPr txBox="1">
            <a:spLocks/>
          </p:cNvSpPr>
          <p:nvPr/>
        </p:nvSpPr>
        <p:spPr>
          <a:xfrm>
            <a:off x="557083" y="8393004"/>
            <a:ext cx="8267700" cy="1095217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pl-PL" sz="1600" dirty="0"/>
              <a:t>W przypadku rękawic, po otwarciu opakowania badania powinny być przeprowadzane co 6 miesięcy (zgodnie z normą PN-EN 60903 - Aneks G). Rekomendowane jest coroczne badanie pozostałych komponentów.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sz="1600" b="1" baseline="30000" dirty="0"/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 Fax : (33) 1 42 31 46 31    www.catuelec.com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57083" y="10263926"/>
            <a:ext cx="2770378" cy="147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Dystrybucja:</a:t>
            </a:r>
          </a:p>
          <a:p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SICAME Polska Sp. z o.o.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Puławska 366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</a:rPr>
              <a:t>02-819 Warszawa</a:t>
            </a:r>
          </a:p>
          <a:p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de-DE" sz="1000" b="1" i="0" u="none" strike="noStrike" baseline="0" dirty="0">
                <a:solidFill>
                  <a:srgbClr val="222222"/>
                </a:solidFill>
                <a:latin typeface="+mj-lt"/>
              </a:rPr>
              <a:t>tel.: +48 22 622 64 01</a:t>
            </a:r>
          </a:p>
          <a:p>
            <a:r>
              <a:rPr lang="pl-PL" sz="1000" b="1" i="0" u="none" strike="noStrike" baseline="0" dirty="0">
                <a:solidFill>
                  <a:srgbClr val="222222"/>
                </a:solidFill>
                <a:latin typeface="+mj-lt"/>
                <a:hlinkClick r:id="rId4"/>
              </a:rPr>
              <a:t>sprzedaz@sicame.pl</a:t>
            </a:r>
            <a:endParaRPr lang="pl-PL" sz="1000" b="1" i="0" u="none" strike="noStrike" baseline="0" dirty="0">
              <a:solidFill>
                <a:srgbClr val="222222"/>
              </a:solidFill>
              <a:latin typeface="+mj-lt"/>
            </a:endParaRPr>
          </a:p>
          <a:p>
            <a:r>
              <a:rPr lang="pl-PL" sz="1000" b="1" dirty="0">
                <a:solidFill>
                  <a:srgbClr val="222222"/>
                </a:solidFill>
                <a:latin typeface="+mj-lt"/>
                <a:hlinkClick r:id="rId5"/>
              </a:rPr>
              <a:t>www.sicame.pl</a:t>
            </a:r>
            <a:r>
              <a:rPr lang="pl-PL" sz="1000" b="1" dirty="0">
                <a:solidFill>
                  <a:srgbClr val="222222"/>
                </a:solidFill>
                <a:latin typeface="+mj-lt"/>
              </a:rPr>
              <a:t> </a:t>
            </a:r>
            <a:endParaRPr lang="pl-PL" sz="1000" b="1" dirty="0">
              <a:latin typeface="+mj-lt"/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3021638" y="370668"/>
            <a:ext cx="6061401" cy="1518456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1000" y="2949029"/>
            <a:ext cx="87020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spc="-50" dirty="0"/>
              <a:t>Zestaw chroni przed porażeniem prądem zmiennym podczas</a:t>
            </a:r>
            <a:r>
              <a:rPr lang="pl-PL" sz="1600" b="1" dirty="0"/>
              <a:t> interwencji Straży Pożarnej: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przy zdarzeniach gdzie brak jest wstępnego rozpoznania zagrożeń związanych z przewodami pod napięciem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stanach awaryjnych linii napowietrznych w sytuacji uszkodzenia lub przebicia izolatora na słupie, a także zerwania przewodu, zwłaszcza jeśli linia wchodzi w skład infrastruktury krytycznej i jest niewyłączalna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czasie gaszenia pożarów lasów i pól przez które prowadzone są napowietrzne linie energetyczne, w przypadku których istnieje szczególnie duże ryzyko porażenia napięciem krokowym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podczas usuwania wiatrołomów, zwłaszcza gdy obecność przewodów pod napięciem nie jest w żaden sposób sygnalizowana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podczas zwalczania pożarów budynków i ratowania ludzi w katastrofach budowlanych, szczególnie w miejscach gdzie instalacje eklektyczne prowadzone są z pominięciem tablicy rozdzielczej i w budynkach zasiedlanych przez dzikich lokatorów</a:t>
            </a:r>
            <a:endParaRPr lang="pl-PL" sz="1300" spc="-5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42783" y="256064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ZASTOSOWANIE</a:t>
            </a:r>
          </a:p>
        </p:txBody>
      </p:sp>
      <p:cxnSp>
        <p:nvCxnSpPr>
          <p:cNvPr id="25" name="Łącznik prosty 24"/>
          <p:cNvCxnSpPr/>
          <p:nvPr/>
        </p:nvCxnSpPr>
        <p:spPr>
          <a:xfrm flipV="1">
            <a:off x="502920" y="2891407"/>
            <a:ext cx="8580119" cy="417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Obraz zawierający Czcionka, Grafika, zrzut ekranu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12CA7DB-AA67-6BDA-3D8A-571A5E80F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6" y="10651498"/>
            <a:ext cx="3241031" cy="13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0"/>
            <a:ext cx="9601200" cy="1279056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21638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4988" y="973845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TELESKOPOWY DRĄŻEK ELEKTROIZOLACYJNY MT-830-P</a:t>
            </a:r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483696" y="10089848"/>
            <a:ext cx="8712242" cy="310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3/4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505635" y="6784166"/>
            <a:ext cx="8690303" cy="52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501114" y="639454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WSKAŹNIK NAPIĘCIA CC-127-CS-C</a:t>
            </a:r>
          </a:p>
        </p:txBody>
      </p:sp>
      <p:sp>
        <p:nvSpPr>
          <p:cNvPr id="7" name="Prostokąt 6"/>
          <p:cNvSpPr/>
          <p:nvPr/>
        </p:nvSpPr>
        <p:spPr>
          <a:xfrm>
            <a:off x="475154" y="10158952"/>
            <a:ext cx="5281211" cy="225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Przeznaczony do dołączenia wskaźnika napięcia z hakiem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Wytrzymałość izolacji do 45 000 V AC / 60 000 V DC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300" dirty="0" err="1">
                <a:ea typeface="Arial" panose="020B0604020202020204" pitchFamily="34" charset="0"/>
                <a:cs typeface="Arial" panose="020B0604020202020204" pitchFamily="34" charset="0"/>
              </a:rPr>
              <a:t>sekcje</a:t>
            </a: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ea typeface="Arial" panose="020B0604020202020204" pitchFamily="34" charset="0"/>
                <a:cs typeface="Arial" panose="020B0604020202020204" pitchFamily="34" charset="0"/>
              </a:rPr>
              <a:t>wykonane</a:t>
            </a: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 z PVC </a:t>
            </a: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- możliwość szybkiego rozłożenia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Zabezpieczenie mocowania każdej sekcji przy pomocy przycisku -naciśnięcie zwalnia sprężynę i pozwala na złożenie drążka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solidFill>
                  <a:schemeClr val="dk1"/>
                </a:solidFill>
              </a:rPr>
              <a:t>Końcówka typu 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Długość przy złożeniu: 0,64 m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Długość przy rozłożeniu: 1,5 m</a:t>
            </a:r>
            <a:endParaRPr lang="pl-PL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endParaRPr lang="pl-PL" sz="14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2407" y="6781718"/>
            <a:ext cx="583436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Zakres napięciowy: od 127 do 90 000 V 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Wbudowany moduł </a:t>
            </a:r>
            <a:r>
              <a:rPr lang="pl-PL" sz="1300" dirty="0" err="1"/>
              <a:t>autotestu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Sygnalizacja obecności napięcia akustycznie poprzez sygnał dźwiękowy oraz optycznie poprzez świecenie diody 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Zintegrowany hak ratowniczy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Mosiężna końcówka typu 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Obudowa z </a:t>
            </a:r>
            <a:r>
              <a:rPr lang="pl-PL" sz="1300" dirty="0" err="1">
                <a:solidFill>
                  <a:schemeClr val="dk1"/>
                </a:solidFill>
              </a:rPr>
              <a:t>polikarbonatu</a:t>
            </a:r>
            <a:endParaRPr lang="pl-PL" sz="13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Dostarczany z 4 bateriami 1,5 V typu LR6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0,78 kg</a:t>
            </a:r>
          </a:p>
        </p:txBody>
      </p:sp>
      <p:pic>
        <p:nvPicPr>
          <p:cNvPr id="19" name="Picture 13" descr="H:\MARKET\Christophe\FAMILLE 6 outillage\23270 valise pompiers\Taboure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4649137"/>
            <a:ext cx="2786762" cy="20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:\MARKET\Christophe\P3190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40" y="3370141"/>
            <a:ext cx="2219423" cy="157960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509138" y="262407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OBUDOWA M952100</a:t>
            </a:r>
          </a:p>
        </p:txBody>
      </p:sp>
      <p:cxnSp>
        <p:nvCxnSpPr>
          <p:cNvPr id="21" name="Łącznik prosty 20"/>
          <p:cNvCxnSpPr/>
          <p:nvPr/>
        </p:nvCxnSpPr>
        <p:spPr>
          <a:xfrm flipV="1">
            <a:off x="477559" y="2945370"/>
            <a:ext cx="8684229" cy="3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H:\MARKET\Christophe\FAMILLE 6 outillage\23270 valise pompiers\PERC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54" y="10234994"/>
            <a:ext cx="2871795" cy="19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496757" y="3014331"/>
            <a:ext cx="478063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Wykonana z formowanego wtryskowo polietylenu o dużej gęstości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Dwuczęściowa: górna czerwona część jest podestem elektroizolacyjnym - wytrzymałość izolacji 25 000 V AC /  38 000 V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Antypoślizgowa powierzchnia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Stabilna nawet gdy użytkownik wychyla się poza krawędzie podestu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Dolna szara część służy do zamocowania elementów zestawu w czasie przechowywania i transportu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Obie części łączone zaczepami zatrzaskowymi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Brak ostrych krawędzi chroni przed urazami w czasie transportu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 Wymiary 710 x 570 x 240 mm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18,5 kg</a:t>
            </a:r>
          </a:p>
        </p:txBody>
      </p:sp>
      <p:pic>
        <p:nvPicPr>
          <p:cNvPr id="25" name="Picture 18" descr="H:\MARKET\Christophe\FAMILLE 6 outillage\23270 valise pompiers\detecte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4494" y="7186756"/>
            <a:ext cx="3136564" cy="25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4/4</a:t>
            </a:r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Fax : (33) 1 42 31 46 31    www.catuelec.com 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5165" y="931100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OSŁONOWE OBUWIE ELEKTROIZOLACYJNE MV-138-XL</a:t>
            </a: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475158" y="9637508"/>
            <a:ext cx="8267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04109" y="6211302"/>
            <a:ext cx="8267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99110" y="586144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RĘKAWICE ELEKTROIZOLACYJNE CG-3-11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75158" y="9678483"/>
            <a:ext cx="5603425" cy="18928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Zapewnia izolację elektryczną chroniąc przed ryzykiem przepływu prądu między stopami i podłożem oraz przed napięciem krokowym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Wytrzymałość izolacji: </a:t>
            </a:r>
            <a:r>
              <a:rPr lang="nn-NO" sz="1300" spc="-50" dirty="0">
                <a:latin typeface="Calibri" panose="020F0502020204030204" pitchFamily="34" charset="0"/>
              </a:rPr>
              <a:t>1 </a:t>
            </a:r>
            <a:r>
              <a:rPr lang="pl-PL" sz="1300" spc="-50" dirty="0">
                <a:latin typeface="Calibri" panose="020F0502020204030204" pitchFamily="34" charset="0"/>
              </a:rPr>
              <a:t>000</a:t>
            </a:r>
            <a:r>
              <a:rPr lang="nn-NO" sz="1300" spc="-50" dirty="0">
                <a:latin typeface="Calibri" panose="020F0502020204030204" pitchFamily="34" charset="0"/>
              </a:rPr>
              <a:t> </a:t>
            </a:r>
            <a:r>
              <a:rPr lang="pl-PL" sz="1300" spc="-50" dirty="0">
                <a:latin typeface="Calibri" panose="020F0502020204030204" pitchFamily="34" charset="0"/>
              </a:rPr>
              <a:t>V </a:t>
            </a:r>
            <a:r>
              <a:rPr lang="nn-NO" sz="1300" spc="-50" dirty="0">
                <a:latin typeface="Calibri" panose="020F0502020204030204" pitchFamily="34" charset="0"/>
              </a:rPr>
              <a:t>AC </a:t>
            </a:r>
            <a:r>
              <a:rPr lang="pl-PL" sz="1300" spc="-50" dirty="0">
                <a:latin typeface="Calibri" panose="020F0502020204030204" pitchFamily="34" charset="0"/>
              </a:rPr>
              <a:t> /</a:t>
            </a:r>
            <a:r>
              <a:rPr lang="nn-NO" sz="1300" spc="-50" dirty="0">
                <a:latin typeface="Calibri" panose="020F0502020204030204" pitchFamily="34" charset="0"/>
              </a:rPr>
              <a:t> 1</a:t>
            </a:r>
            <a:r>
              <a:rPr lang="pl-PL" sz="1300" spc="-50" dirty="0">
                <a:latin typeface="Calibri" panose="020F0502020204030204" pitchFamily="34" charset="0"/>
              </a:rPr>
              <a:t> </a:t>
            </a:r>
            <a:r>
              <a:rPr lang="nn-NO" sz="1300" spc="-50" dirty="0">
                <a:latin typeface="Calibri" panose="020F0502020204030204" pitchFamily="34" charset="0"/>
              </a:rPr>
              <a:t>5</a:t>
            </a:r>
            <a:r>
              <a:rPr lang="pl-PL" sz="1300" spc="-50" dirty="0">
                <a:latin typeface="Calibri" panose="020F0502020204030204" pitchFamily="34" charset="0"/>
              </a:rPr>
              <a:t>00</a:t>
            </a:r>
            <a:r>
              <a:rPr lang="nn-NO" sz="1300" spc="-50" dirty="0">
                <a:latin typeface="Calibri" panose="020F0502020204030204" pitchFamily="34" charset="0"/>
              </a:rPr>
              <a:t> V DC</a:t>
            </a:r>
            <a:r>
              <a:rPr lang="pl-PL" sz="1300" spc="-50" dirty="0">
                <a:latin typeface="Calibri" panose="020F0502020204030204" pitchFamily="34" charset="0"/>
              </a:rPr>
              <a:t> - klasa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Zgodność z PN-EN 20345 i PN-EN 50321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spc="-50" dirty="0" err="1">
                <a:latin typeface="Calibri" panose="020F0502020204030204" pitchFamily="34" charset="0"/>
              </a:rPr>
              <a:t>Ochrona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przed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napięciem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krokowym</a:t>
            </a:r>
            <a:r>
              <a:rPr lang="en-US" sz="1300" spc="-50" dirty="0">
                <a:latin typeface="Calibri" panose="020F0502020204030204" pitchFamily="34" charset="0"/>
              </a:rPr>
              <a:t> ≤  20</a:t>
            </a:r>
            <a:r>
              <a:rPr lang="pl-PL" sz="1300" spc="-50" dirty="0">
                <a:latin typeface="Calibri" panose="020F0502020204030204" pitchFamily="34" charset="0"/>
              </a:rPr>
              <a:t> 000 </a:t>
            </a:r>
            <a:r>
              <a:rPr lang="en-US" sz="1300" spc="-50" dirty="0">
                <a:latin typeface="Calibri" panose="020F0502020204030204" pitchFamily="34" charset="0"/>
              </a:rPr>
              <a:t>V</a:t>
            </a:r>
            <a:r>
              <a:rPr lang="pl-PL" sz="1300" spc="-50" dirty="0">
                <a:latin typeface="Calibri" panose="020F0502020204030204" pitchFamily="34" charset="0"/>
              </a:rPr>
              <a:t> AC</a:t>
            </a:r>
            <a:endParaRPr lang="en-US" sz="1300" spc="-5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Zakładane na </a:t>
            </a:r>
            <a:r>
              <a:rPr lang="en-US" sz="1300" spc="-50" dirty="0" err="1">
                <a:latin typeface="Calibri" panose="020F0502020204030204" pitchFamily="34" charset="0"/>
              </a:rPr>
              <a:t>obuwi</a:t>
            </a:r>
            <a:r>
              <a:rPr lang="pl-PL" sz="1300" spc="-50" dirty="0">
                <a:latin typeface="Calibri" panose="020F0502020204030204" pitchFamily="34" charset="0"/>
              </a:rPr>
              <a:t>e robocze</a:t>
            </a:r>
            <a:r>
              <a:rPr lang="en-US" sz="1300" spc="-5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2911149" y="240453"/>
            <a:ext cx="6061401" cy="184865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14034" y="6238288"/>
            <a:ext cx="6021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Zapewniają ochronę osobistą przed porażeniem elektrycznym podczas prac na lub w pobliżu przewodów pod napięciem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Wytrzymałość izolacji do 26 500 V AC / 39 750 V DC - klasa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Zgodność z PN-EN 60903 / IEC 6093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Dwukolorowe - pozwalają na natychmiastowe zauważenie znacznego przetarcia, przecięcia, rozdarcia i innych mechanicznych uszkodzeń powierzchni, które mogłyby wpłynąć na właściwości elektroizolacyjne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Ergonomiczny kształt, miękkie, giętkie, zapewniają dobry uchwyt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Zwijany mankiet zwiększający komfort i łatwość użytkowania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zestawie rękawice w rozmiarze 11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22912">
            <a:off x="7446805" y="6350024"/>
            <a:ext cx="1672070" cy="2566705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373142" y="183114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IZOLOWANE NOŻYCE MECHANICZNE CZ-60 </a:t>
            </a:r>
          </a:p>
        </p:txBody>
      </p:sp>
      <p:cxnSp>
        <p:nvCxnSpPr>
          <p:cNvPr id="26" name="Łącznik prosty 25"/>
          <p:cNvCxnSpPr/>
          <p:nvPr/>
        </p:nvCxnSpPr>
        <p:spPr>
          <a:xfrm>
            <a:off x="428387" y="2200474"/>
            <a:ext cx="85172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412499" y="2225658"/>
            <a:ext cx="4964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Nożyce do cięcia jedno- i wielożyłowych przewodów i kabli pod napięciem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Wytrzymałość izolacji: 25 000 V AC / 38 000 V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Maksymalna średnica ciętych przewodów / kabli: 26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Maksymalne otwarcie: 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Ostrza kute ze stali hartowanej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Łatwość cięcia dzięki dużemu przełożeniu dźwigni i optymalnej geometrii ostrzy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Stabilna konstrukcja przystosowana do użytku wewnętrznego i zewnętrznego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Długość: 630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2,2 kg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8077">
            <a:off x="6564170" y="1825361"/>
            <a:ext cx="1451626" cy="413530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85" y="6772618"/>
            <a:ext cx="1144305" cy="152257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4D96423-567F-4D06-A90E-7E2D5B045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1" y="9698378"/>
            <a:ext cx="2421317" cy="19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5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868</Words>
  <Application>Microsoft Office PowerPoint</Application>
  <PresentationFormat>Papier A3 (297x420 mm)</PresentationFormat>
  <Paragraphs>101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Zestaw bezpieczeństwa  CZ-53-R</vt:lpstr>
      <vt:lpstr>Prezentacja programu PowerPoint</vt:lpstr>
      <vt:lpstr>Elementy składowe  zestawu bezpieczeństwa  CZ-53-R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karolina.szarpak</dc:creator>
  <cp:lastModifiedBy>Adrianna KOBIAŁKA</cp:lastModifiedBy>
  <cp:revision>98</cp:revision>
  <cp:lastPrinted>2018-04-11T11:29:25Z</cp:lastPrinted>
  <dcterms:created xsi:type="dcterms:W3CDTF">2017-12-18T11:50:57Z</dcterms:created>
  <dcterms:modified xsi:type="dcterms:W3CDTF">2025-03-17T14:18:38Z</dcterms:modified>
</cp:coreProperties>
</file>