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9" r:id="rId5"/>
  </p:sldIdLst>
  <p:sldSz cx="9601200" cy="12801600" type="A3"/>
  <p:notesSz cx="7104063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660"/>
  </p:normalViewPr>
  <p:slideViewPr>
    <p:cSldViewPr snapToGrid="0">
      <p:cViewPr>
        <p:scale>
          <a:sx n="40" d="100"/>
          <a:sy n="40" d="100"/>
        </p:scale>
        <p:origin x="1944" y="-340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98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850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135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05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42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2025-04-24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77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2025-04-24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6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2025-04-24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373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2025-04-24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780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2025-04-24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367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547C7009-2910-4264-8C87-0065D9224C08}" type="datetimeFigureOut">
              <a:rPr lang="pl-PL" smtClean="0"/>
              <a:t>2025-04-24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/>
          <a:lstStyle/>
          <a:p>
            <a:fld id="{08119E7D-DAE1-4706-A66D-E08EC5ED7E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63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02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icame.pl/" TargetMode="External"/><Relationship Id="rId5" Type="http://schemas.openxmlformats.org/officeDocument/2006/relationships/hyperlink" Target="mailto:biuro@sicame.pl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5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12790567"/>
          </a:xfrm>
          <a:prstGeom prst="rect">
            <a:avLst/>
          </a:prstGeom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3021638" y="570693"/>
            <a:ext cx="6061401" cy="184865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pl-PL" sz="3600" b="1" dirty="0">
                <a:latin typeface="+mn-lt"/>
              </a:rPr>
              <a:t>Zestaw bezpieczeństwa 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CZ-53-R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89465" y="6640602"/>
            <a:ext cx="8624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Zestaw opracowany specjalnie do zabezpieczenia interwencji jednostek Straży Pożarnej w miejscach z zagrożeniami porażeniem prądem zmiennym. 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26720" y="740182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 SKŁAD ZESTAWU</a:t>
            </a:r>
          </a:p>
        </p:txBody>
      </p:sp>
      <p:cxnSp>
        <p:nvCxnSpPr>
          <p:cNvPr id="18" name="Łącznik prosty 17"/>
          <p:cNvCxnSpPr/>
          <p:nvPr/>
        </p:nvCxnSpPr>
        <p:spPr>
          <a:xfrm>
            <a:off x="596913" y="7765445"/>
            <a:ext cx="8577565" cy="318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8812530" y="12311780"/>
            <a:ext cx="601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1/4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497" y="3535681"/>
            <a:ext cx="2796384" cy="2813460"/>
          </a:xfrm>
          <a:prstGeom prst="rect">
            <a:avLst/>
          </a:prstGeom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979526"/>
              </p:ext>
            </p:extLst>
          </p:nvPr>
        </p:nvGraphicFramePr>
        <p:xfrm>
          <a:off x="576908" y="8060526"/>
          <a:ext cx="8597570" cy="40929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499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8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675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Symbol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10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Opis</a:t>
                      </a:r>
                      <a:endParaRPr lang="pl-P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10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180"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M952100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>
                          <a:effectLst/>
                        </a:rPr>
                        <a:t>1 obudowa z polietylenu składająca się z dwóch części: czerwona osłona jest podestem elektroizolacyjnym</a:t>
                      </a:r>
                      <a:r>
                        <a:rPr lang="pl-PL" sz="1400" kern="1200" baseline="0" dirty="0">
                          <a:effectLst/>
                        </a:rPr>
                        <a:t> - wytrzymałość izolacji 25 000 V AC</a:t>
                      </a: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430">
                <a:tc>
                  <a:txBody>
                    <a:bodyPr/>
                    <a:lstStyle/>
                    <a:p>
                      <a:pPr marL="0" marR="0" lvl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>
                          <a:effectLst/>
                        </a:rPr>
                        <a:t> CC-127-CS-C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1 wskaźnik napięcia (127 - 90 000 V) optyczno-dźwiękowy z hakiem ratowniczym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72"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 MT-830-P 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>
                          <a:effectLst/>
                        </a:rPr>
                        <a:t>1 żółty teleskopowy drążek elektroizolacyjny</a:t>
                      </a:r>
                    </a:p>
                    <a:p>
                      <a:pPr algn="ctr"/>
                      <a:r>
                        <a:rPr lang="pl-PL" sz="1400" dirty="0"/>
                        <a:t>wytrzymałość</a:t>
                      </a:r>
                      <a:r>
                        <a:rPr lang="pl-PL" sz="1400" baseline="0" dirty="0"/>
                        <a:t> izolacji do 45 000 V AC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72"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CZ-60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</a:rPr>
                        <a:t>1 izolowane nożyce mechaniczne - do średnicy przewodu</a:t>
                      </a:r>
                      <a:r>
                        <a:rPr lang="pl-PL" sz="1400" kern="1200" baseline="0" dirty="0">
                          <a:solidFill>
                            <a:schemeClr val="tx1"/>
                          </a:solidFill>
                          <a:effectLst/>
                        </a:rPr>
                        <a:t> / </a:t>
                      </a:r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</a:rPr>
                        <a:t>kabla 26 mm max.</a:t>
                      </a:r>
                    </a:p>
                    <a:p>
                      <a:pPr algn="ctr"/>
                      <a:r>
                        <a:rPr lang="pl-PL" sz="1400" kern="1200" dirty="0">
                          <a:solidFill>
                            <a:schemeClr val="tx1"/>
                          </a:solidFill>
                          <a:effectLst/>
                        </a:rPr>
                        <a:t>max. otwarcie: 30 mm; wytrzymałość izolacji 25 000 V AC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258"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CG-3-11-NR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1 para rękawic elektroizolacyjnych klasy 3 z etui ochronnym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675"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MV-138/XL 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1 para osłonowego obuwia</a:t>
                      </a:r>
                      <a:r>
                        <a:rPr lang="pl-PL" sz="1400" kern="1200" baseline="0" dirty="0">
                          <a:effectLst/>
                        </a:rPr>
                        <a:t> </a:t>
                      </a:r>
                      <a:r>
                        <a:rPr lang="pl-PL" sz="1400" kern="1200" dirty="0">
                          <a:effectLst/>
                        </a:rPr>
                        <a:t>elektroizolacyjnego klasy 0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747"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AT-5005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1 znacznikowa taśma samoprzylepna (żółto - czarna)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675">
                <a:tc>
                  <a:txBody>
                    <a:bodyPr/>
                    <a:lstStyle/>
                    <a:p>
                      <a:pPr algn="ctr"/>
                      <a:endParaRPr lang="pl-PL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>
                          <a:effectLst/>
                        </a:rPr>
                        <a:t>1 ulotka “Pierwsza pomoc ofiarom porażenia elektrycznego” </a:t>
                      </a:r>
                      <a:endParaRPr lang="pl-PL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43" y="2912685"/>
            <a:ext cx="4628202" cy="356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a 14"/>
          <p:cNvGrpSpPr/>
          <p:nvPr/>
        </p:nvGrpSpPr>
        <p:grpSpPr>
          <a:xfrm>
            <a:off x="4147583" y="1214433"/>
            <a:ext cx="1334635" cy="1804571"/>
            <a:chOff x="4147583" y="1214433"/>
            <a:chExt cx="1334635" cy="1804571"/>
          </a:xfrm>
        </p:grpSpPr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583" y="1214433"/>
              <a:ext cx="1334635" cy="1334635"/>
            </a:xfrm>
            <a:prstGeom prst="rect">
              <a:avLst/>
            </a:prstGeom>
          </p:spPr>
        </p:pic>
        <p:sp>
          <p:nvSpPr>
            <p:cNvPr id="17" name="pole tekstowe 16"/>
            <p:cNvSpPr txBox="1"/>
            <p:nvPr/>
          </p:nvSpPr>
          <p:spPr>
            <a:xfrm>
              <a:off x="4434839" y="2372673"/>
              <a:ext cx="853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600" b="1" dirty="0"/>
                <a:t>AC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033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2717172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-4881" y="12054850"/>
            <a:ext cx="9601200" cy="645385"/>
          </a:xfrm>
          <a:prstGeom prst="rect">
            <a:avLst/>
          </a:prstGeom>
          <a:solidFill>
            <a:srgbClr val="DA101F"/>
          </a:solidFill>
          <a:ln>
            <a:solidFill>
              <a:srgbClr val="DA1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680" y="11817298"/>
            <a:ext cx="1004280" cy="984302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8884920" y="11663541"/>
            <a:ext cx="601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2/4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18983" y="7988889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BADANIA OKRESOWE</a:t>
            </a:r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502920" y="8335407"/>
            <a:ext cx="8682990" cy="3575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dtytuł 2"/>
          <p:cNvSpPr txBox="1">
            <a:spLocks/>
          </p:cNvSpPr>
          <p:nvPr/>
        </p:nvSpPr>
        <p:spPr>
          <a:xfrm>
            <a:off x="557083" y="8393004"/>
            <a:ext cx="8267700" cy="1095217"/>
          </a:xfrm>
          <a:prstGeom prst="rect">
            <a:avLst/>
          </a:prstGeom>
        </p:spPr>
        <p:txBody>
          <a:bodyPr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</a:pPr>
            <a:r>
              <a:rPr lang="pl-PL" sz="1600" dirty="0"/>
              <a:t>W przypadku rękawic, po otwarciu opakowania badania powinny być przeprowadzane co 6 miesięcy (zgodnie z normą PN-EN 60903 - Aneks G). Rekomendowane jest coroczne badanie pozostałych komponentów.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pl-PL" sz="1600" b="1" baseline="30000" dirty="0"/>
          </a:p>
        </p:txBody>
      </p:sp>
      <p:sp>
        <p:nvSpPr>
          <p:cNvPr id="23" name="Podtytuł 2"/>
          <p:cNvSpPr txBox="1">
            <a:spLocks/>
          </p:cNvSpPr>
          <p:nvPr/>
        </p:nvSpPr>
        <p:spPr>
          <a:xfrm>
            <a:off x="1264927" y="12172194"/>
            <a:ext cx="5826435" cy="569403"/>
          </a:xfrm>
          <a:prstGeom prst="rect">
            <a:avLst/>
          </a:prstGeom>
        </p:spPr>
        <p:txBody>
          <a:bodyPr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>
                <a:solidFill>
                  <a:schemeClr val="bg1"/>
                </a:solidFill>
              </a:rPr>
              <a:t>CATU S.A. 10 to 20 avenue Jean Jaures • Po.Box 2 • 92 222 BAGNEUX - Cedex FRANCE</a:t>
            </a:r>
            <a:r>
              <a:rPr lang="pl-PL" sz="1200" dirty="0">
                <a:solidFill>
                  <a:schemeClr val="bg1"/>
                </a:solidFill>
              </a:rPr>
              <a:t> Telefon : (33) 1 42 31 46 00    Fax : (33) 1 42 31 46 31    www.catuelec.com </a:t>
            </a:r>
            <a:endParaRPr lang="pl-PL" sz="1200" baseline="30000" dirty="0">
              <a:solidFill>
                <a:schemeClr val="bg1"/>
              </a:solidFill>
            </a:endParaRPr>
          </a:p>
        </p:txBody>
      </p:sp>
      <p:sp>
        <p:nvSpPr>
          <p:cNvPr id="22" name="Tytuł 1"/>
          <p:cNvSpPr txBox="1">
            <a:spLocks/>
          </p:cNvSpPr>
          <p:nvPr/>
        </p:nvSpPr>
        <p:spPr>
          <a:xfrm>
            <a:off x="3021638" y="370668"/>
            <a:ext cx="6061401" cy="1518456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3600" b="1" dirty="0">
                <a:latin typeface="+mn-lt"/>
              </a:rPr>
              <a:t>Zestaw bezpieczeństwa 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CZ-53-R</a:t>
            </a:r>
          </a:p>
        </p:txBody>
      </p:sp>
      <p:sp>
        <p:nvSpPr>
          <p:cNvPr id="5" name="Prostokąt 4"/>
          <p:cNvSpPr/>
          <p:nvPr/>
        </p:nvSpPr>
        <p:spPr>
          <a:xfrm>
            <a:off x="381000" y="2949029"/>
            <a:ext cx="87020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1" spc="-50" dirty="0"/>
              <a:t>Zestaw chroni przed porażeniem prądem zmiennym podczas</a:t>
            </a:r>
            <a:r>
              <a:rPr lang="pl-PL" sz="1600" b="1" dirty="0"/>
              <a:t> interwencji Straży Pożarnej: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przy zdarzeniach gdzie brak jest wstępnego rozpoznania zagrożeń związanych z przewodami pod napięciem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w stanach awaryjnych linii napowietrznych w sytuacji uszkodzenia lub przebicia izolatora na słupie, a także zerwania przewodu, zwłaszcza jeśli linia wchodzi w skład infrastruktury krytycznej i jest niewyłączalna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w czasie gaszenia pożarów lasów i pól przez które prowadzone są napowietrzne linie energetyczne, w przypadku których istnieje szczególnie duże ryzyko porażenia napięciem krokowym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podczas usuwania wiatrołomów, zwłaszcza gdy obecność przewodów pod napięciem nie jest w żaden sposób sygnalizowana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podczas zwalczania pożarów budynków i ratowania ludzi w katastrofach budowlanych, szczególnie w miejscach gdzie instalacje eklektyczne prowadzone są z pominięciem tablicy rozdzielczej i w budynkach zasiedlanych przez dzikich lokatorów</a:t>
            </a:r>
            <a:endParaRPr lang="pl-PL" sz="1300" spc="-50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442783" y="2560647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ZASTOSOWANIE</a:t>
            </a:r>
          </a:p>
        </p:txBody>
      </p:sp>
      <p:cxnSp>
        <p:nvCxnSpPr>
          <p:cNvPr id="25" name="Łącznik prosty 24"/>
          <p:cNvCxnSpPr/>
          <p:nvPr/>
        </p:nvCxnSpPr>
        <p:spPr>
          <a:xfrm flipV="1">
            <a:off x="502920" y="2891407"/>
            <a:ext cx="8580119" cy="4176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Obraz zawierający Czcionka, Grafika, zrzut ekranu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27CF1BB1-46CB-17B6-C988-C1C293C1D7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19" y="10074690"/>
            <a:ext cx="2596692" cy="1113989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2FBB8536-3988-B4D8-754B-E7CB01213BEA}"/>
              </a:ext>
            </a:extLst>
          </p:cNvPr>
          <p:cNvSpPr txBox="1"/>
          <p:nvPr/>
        </p:nvSpPr>
        <p:spPr>
          <a:xfrm>
            <a:off x="2202702" y="9724549"/>
            <a:ext cx="29628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0" i="0" u="none" strike="noStrike" baseline="0" dirty="0">
                <a:solidFill>
                  <a:srgbClr val="222222"/>
                </a:solidFill>
              </a:rPr>
              <a:t>Dystrybucja:</a:t>
            </a:r>
          </a:p>
          <a:p>
            <a:endParaRPr lang="pl-PL" sz="1200" b="0" i="0" u="none" strike="noStrike" baseline="0" dirty="0">
              <a:solidFill>
                <a:srgbClr val="222222"/>
              </a:solidFill>
            </a:endParaRPr>
          </a:p>
          <a:p>
            <a:r>
              <a:rPr lang="pl-PL" sz="1200" b="0" i="0" u="none" strike="noStrike" baseline="0" dirty="0">
                <a:solidFill>
                  <a:srgbClr val="222222"/>
                </a:solidFill>
              </a:rPr>
              <a:t>SICAME Polska Sp. z o.o.</a:t>
            </a:r>
          </a:p>
          <a:p>
            <a:r>
              <a:rPr lang="pl-PL" sz="1200" b="0" i="0" u="none" strike="noStrike" baseline="0" dirty="0">
                <a:solidFill>
                  <a:srgbClr val="222222"/>
                </a:solidFill>
              </a:rPr>
              <a:t>Puławska 366</a:t>
            </a:r>
          </a:p>
          <a:p>
            <a:r>
              <a:rPr lang="pl-PL" sz="1200" b="0" i="0" u="none" strike="noStrike" baseline="0" dirty="0">
                <a:solidFill>
                  <a:srgbClr val="222222"/>
                </a:solidFill>
              </a:rPr>
              <a:t>02-819 Warszawa</a:t>
            </a:r>
          </a:p>
          <a:p>
            <a:endParaRPr lang="pl-PL" sz="1200" b="0" i="0" u="none" strike="noStrike" baseline="0" dirty="0">
              <a:solidFill>
                <a:srgbClr val="222222"/>
              </a:solidFill>
            </a:endParaRPr>
          </a:p>
          <a:p>
            <a:r>
              <a:rPr lang="de-DE" sz="1200" b="0" i="0" u="none" strike="noStrike" baseline="0" dirty="0">
                <a:solidFill>
                  <a:srgbClr val="222222"/>
                </a:solidFill>
              </a:rPr>
              <a:t>tel.: +48 22 622 64 01</a:t>
            </a:r>
          </a:p>
          <a:p>
            <a:r>
              <a:rPr lang="pl-PL" sz="1200" b="0" i="0" u="none" strike="noStrike" baseline="0" dirty="0">
                <a:solidFill>
                  <a:srgbClr val="222222"/>
                </a:solidFill>
                <a:hlinkClick r:id="rId5"/>
              </a:rPr>
              <a:t>sprzedaż@siacme.pl</a:t>
            </a:r>
          </a:p>
          <a:p>
            <a:r>
              <a:rPr lang="pl-PL" sz="1200" b="0" i="0" u="none" strike="noStrike" baseline="0" dirty="0">
                <a:solidFill>
                  <a:srgbClr val="222222"/>
                </a:solidFill>
                <a:hlinkClick r:id="rId5"/>
              </a:rPr>
              <a:t>biuro@sicame.pl</a:t>
            </a:r>
            <a:endParaRPr lang="pl-PL" sz="1200" b="0" i="0" u="none" strike="noStrike" baseline="0" dirty="0">
              <a:solidFill>
                <a:srgbClr val="222222"/>
              </a:solidFill>
            </a:endParaRPr>
          </a:p>
          <a:p>
            <a:r>
              <a:rPr lang="pl-PL" sz="1200" dirty="0">
                <a:solidFill>
                  <a:srgbClr val="222222"/>
                </a:solidFill>
                <a:hlinkClick r:id="rId6"/>
              </a:rPr>
              <a:t>www.sicame.pl</a:t>
            </a:r>
            <a:r>
              <a:rPr lang="pl-PL" sz="1200" dirty="0">
                <a:solidFill>
                  <a:srgbClr val="222222"/>
                </a:solidFill>
              </a:rPr>
              <a:t>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50327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0"/>
            <a:ext cx="9601200" cy="12790567"/>
          </a:xfrm>
          <a:prstGeom prst="rect">
            <a:avLst/>
          </a:prstGeom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3021638" y="570693"/>
            <a:ext cx="6061401" cy="184865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pl-PL" sz="3600" b="1" dirty="0">
                <a:latin typeface="+mn-lt"/>
              </a:rPr>
              <a:t>Elementy składowe 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zestawu bezpieczeństwa 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CZ-53-R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74988" y="9738454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TELESKOPOWY DRĄŻEK ELEKTROIZOLACYJNY MT-830-P</a:t>
            </a:r>
          </a:p>
        </p:txBody>
      </p:sp>
      <p:cxnSp>
        <p:nvCxnSpPr>
          <p:cNvPr id="18" name="Łącznik prosty 17"/>
          <p:cNvCxnSpPr/>
          <p:nvPr/>
        </p:nvCxnSpPr>
        <p:spPr>
          <a:xfrm flipV="1">
            <a:off x="483696" y="10089848"/>
            <a:ext cx="8712242" cy="3100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8812530" y="12311780"/>
            <a:ext cx="601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3/4</a:t>
            </a:r>
          </a:p>
        </p:txBody>
      </p:sp>
      <p:cxnSp>
        <p:nvCxnSpPr>
          <p:cNvPr id="15" name="Łącznik prosty 14"/>
          <p:cNvCxnSpPr/>
          <p:nvPr/>
        </p:nvCxnSpPr>
        <p:spPr>
          <a:xfrm>
            <a:off x="505635" y="6784166"/>
            <a:ext cx="8690303" cy="527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501114" y="639454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WSKAŹNIK NAPIĘCIA CC-127-CS-C</a:t>
            </a:r>
          </a:p>
        </p:txBody>
      </p:sp>
      <p:sp>
        <p:nvSpPr>
          <p:cNvPr id="7" name="Prostokąt 6"/>
          <p:cNvSpPr/>
          <p:nvPr/>
        </p:nvSpPr>
        <p:spPr>
          <a:xfrm>
            <a:off x="475154" y="10158952"/>
            <a:ext cx="5281211" cy="2254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300" dirty="0">
                <a:ea typeface="Arial" panose="020B0604020202020204" pitchFamily="34" charset="0"/>
                <a:cs typeface="Arial" panose="020B0604020202020204" pitchFamily="34" charset="0"/>
              </a:rPr>
              <a:t>Przeznaczony do dołączenia wskaźnika napięcia z hakiem</a:t>
            </a:r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300" dirty="0">
                <a:ea typeface="Arial" panose="020B0604020202020204" pitchFamily="34" charset="0"/>
                <a:cs typeface="Arial" panose="020B0604020202020204" pitchFamily="34" charset="0"/>
              </a:rPr>
              <a:t>Wytrzymałość izolacji do 45 000 V AC / 60 000 V DC</a:t>
            </a:r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300" dirty="0">
                <a:ea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300" dirty="0" err="1">
                <a:ea typeface="Arial" panose="020B0604020202020204" pitchFamily="34" charset="0"/>
                <a:cs typeface="Arial" panose="020B0604020202020204" pitchFamily="34" charset="0"/>
              </a:rPr>
              <a:t>sekcje</a:t>
            </a:r>
            <a:r>
              <a:rPr lang="en-US" sz="13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ea typeface="Arial" panose="020B0604020202020204" pitchFamily="34" charset="0"/>
                <a:cs typeface="Arial" panose="020B0604020202020204" pitchFamily="34" charset="0"/>
              </a:rPr>
              <a:t>wykonane</a:t>
            </a:r>
            <a:r>
              <a:rPr lang="en-US" sz="1300" dirty="0">
                <a:ea typeface="Arial" panose="020B0604020202020204" pitchFamily="34" charset="0"/>
                <a:cs typeface="Arial" panose="020B0604020202020204" pitchFamily="34" charset="0"/>
              </a:rPr>
              <a:t> z PVC </a:t>
            </a:r>
            <a:r>
              <a:rPr lang="pl-PL" sz="1300" dirty="0">
                <a:ea typeface="Arial" panose="020B0604020202020204" pitchFamily="34" charset="0"/>
                <a:cs typeface="Arial" panose="020B0604020202020204" pitchFamily="34" charset="0"/>
              </a:rPr>
              <a:t>- możliwość szybkiego rozłożenia</a:t>
            </a:r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300" dirty="0">
                <a:ea typeface="Arial" panose="020B0604020202020204" pitchFamily="34" charset="0"/>
                <a:cs typeface="Arial" panose="020B0604020202020204" pitchFamily="34" charset="0"/>
              </a:rPr>
              <a:t>Zabezpieczenie mocowania każdej sekcji przy pomocy przycisku -naciśnięcie zwalnia sprężynę i pozwala na złożenie drążka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300" dirty="0">
                <a:solidFill>
                  <a:schemeClr val="dk1"/>
                </a:solidFill>
              </a:rPr>
              <a:t>Końcówka typu C</a:t>
            </a:r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300" dirty="0">
                <a:ea typeface="Arial" panose="020B0604020202020204" pitchFamily="34" charset="0"/>
                <a:cs typeface="Arial" panose="020B0604020202020204" pitchFamily="34" charset="0"/>
              </a:rPr>
              <a:t>Długość przy złożeniu: 0,64 m</a:t>
            </a:r>
          </a:p>
          <a:p>
            <a:pPr marL="285750" lvl="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1300" dirty="0">
                <a:ea typeface="Arial" panose="020B0604020202020204" pitchFamily="34" charset="0"/>
                <a:cs typeface="Arial" panose="020B0604020202020204" pitchFamily="34" charset="0"/>
              </a:rPr>
              <a:t>Długość przy rozłożeniu: 1,5 m</a:t>
            </a:r>
            <a:endParaRPr lang="pl-PL" sz="13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endParaRPr lang="pl-PL" sz="14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92407" y="6781718"/>
            <a:ext cx="5834368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spc="-50" dirty="0"/>
              <a:t>Zakres napięciowy: od 127 do 90 000 V AC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Wbudowany moduł </a:t>
            </a:r>
            <a:r>
              <a:rPr lang="pl-PL" sz="1300" dirty="0" err="1"/>
              <a:t>autotestu</a:t>
            </a:r>
            <a:endParaRPr lang="pl-PL" sz="13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Sygnalizacja obecności napięcia akustycznie poprzez sygnał dźwiękowy oraz optycznie poprzez świecenie diody LED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chemeClr val="dk1"/>
                </a:solidFill>
              </a:rPr>
              <a:t>Zintegrowany hak ratowniczy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chemeClr val="dk1"/>
                </a:solidFill>
              </a:rPr>
              <a:t>Mosiężna końcówka typu 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chemeClr val="dk1"/>
                </a:solidFill>
              </a:rPr>
              <a:t>Obudowa z </a:t>
            </a:r>
            <a:r>
              <a:rPr lang="pl-PL" sz="1300" dirty="0" err="1">
                <a:solidFill>
                  <a:schemeClr val="dk1"/>
                </a:solidFill>
              </a:rPr>
              <a:t>polikarbonatu</a:t>
            </a:r>
            <a:endParaRPr lang="pl-PL" sz="1300" dirty="0">
              <a:solidFill>
                <a:schemeClr val="dk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chemeClr val="dk1"/>
                </a:solidFill>
              </a:rPr>
              <a:t>Dostarczany z 4 bateriami 1,5 V typu LR6</a:t>
            </a:r>
            <a:endParaRPr lang="pl-PL" sz="13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Waga: 0,78 kg</a:t>
            </a:r>
          </a:p>
        </p:txBody>
      </p:sp>
      <p:pic>
        <p:nvPicPr>
          <p:cNvPr id="19" name="Picture 13" descr="H:\MARKET\Christophe\FAMILLE 6 outillage\23270 valise pompiers\Tabouret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84" y="4649137"/>
            <a:ext cx="2786762" cy="202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N:\MARKET\Christophe\P31901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40" y="3370141"/>
            <a:ext cx="2219423" cy="157960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ole tekstowe 19"/>
          <p:cNvSpPr txBox="1"/>
          <p:nvPr/>
        </p:nvSpPr>
        <p:spPr>
          <a:xfrm>
            <a:off x="509138" y="2624071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OBUDOWA M952100</a:t>
            </a:r>
          </a:p>
        </p:txBody>
      </p:sp>
      <p:cxnSp>
        <p:nvCxnSpPr>
          <p:cNvPr id="21" name="Łącznik prosty 20"/>
          <p:cNvCxnSpPr/>
          <p:nvPr/>
        </p:nvCxnSpPr>
        <p:spPr>
          <a:xfrm flipV="1">
            <a:off x="477559" y="2945370"/>
            <a:ext cx="8684229" cy="322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2" descr="H:\MARKET\Christophe\FAMILLE 6 outillage\23270 valise pompiers\PERCH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554" y="10234994"/>
            <a:ext cx="2871795" cy="191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rostokąt 21"/>
          <p:cNvSpPr/>
          <p:nvPr/>
        </p:nvSpPr>
        <p:spPr>
          <a:xfrm>
            <a:off x="496757" y="3014331"/>
            <a:ext cx="4780637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spc="-50" dirty="0"/>
              <a:t>Wykonana z formowanego wtryskowo polietylenu o dużej gęstości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spc="-50" dirty="0"/>
              <a:t>Dwuczęściowa: górna czerwona część jest podestem elektroizolacyjnym - wytrzymałość izolacji 25 000 V AC /  38 000 V DC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spc="-50" dirty="0"/>
              <a:t>Antypoślizgowa powierzchnia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spc="-50" dirty="0"/>
              <a:t>Stabilna nawet gdy użytkownik wychyla się poza krawędzie podestu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spc="-50" dirty="0"/>
              <a:t>Dolna szara część służy do zamocowania elementów zestawu w czasie przechowywania i transportu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spc="-50" dirty="0"/>
              <a:t>Obie części łączone zaczepami zatrzaskowymi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spc="-50" dirty="0"/>
              <a:t>Brak ostrych krawędzi chroni przed urazami w czasie transportu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spc="-50" dirty="0"/>
              <a:t> Wymiary 710 x 570 x 240 mm</a:t>
            </a:r>
            <a:endParaRPr lang="pl-PL" sz="13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Waga: 18,5 kg</a:t>
            </a:r>
          </a:p>
        </p:txBody>
      </p:sp>
      <p:pic>
        <p:nvPicPr>
          <p:cNvPr id="25" name="Picture 18" descr="H:\MARKET\Christophe\FAMILLE 6 outillage\23270 valise pompiers\detecteu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44494" y="7186756"/>
            <a:ext cx="3136564" cy="250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83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2717172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-4881" y="12054850"/>
            <a:ext cx="9601200" cy="645385"/>
          </a:xfrm>
          <a:prstGeom prst="rect">
            <a:avLst/>
          </a:prstGeom>
          <a:solidFill>
            <a:srgbClr val="DA101F"/>
          </a:solidFill>
          <a:ln>
            <a:solidFill>
              <a:srgbClr val="DA1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680" y="11817298"/>
            <a:ext cx="1004280" cy="984302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8884920" y="11663541"/>
            <a:ext cx="601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4/4</a:t>
            </a:r>
          </a:p>
        </p:txBody>
      </p:sp>
      <p:sp>
        <p:nvSpPr>
          <p:cNvPr id="23" name="Podtytuł 2"/>
          <p:cNvSpPr txBox="1">
            <a:spLocks/>
          </p:cNvSpPr>
          <p:nvPr/>
        </p:nvSpPr>
        <p:spPr>
          <a:xfrm>
            <a:off x="1264927" y="12172194"/>
            <a:ext cx="5826435" cy="569403"/>
          </a:xfrm>
          <a:prstGeom prst="rect">
            <a:avLst/>
          </a:prstGeom>
        </p:spPr>
        <p:txBody>
          <a:bodyPr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dirty="0">
                <a:solidFill>
                  <a:schemeClr val="bg1"/>
                </a:solidFill>
              </a:rPr>
              <a:t>CATU S.A. 10 to 20 avenue Jean Jaures • Po.Box 2 • 92 222 BAGNEUX - Cedex FRANCE</a:t>
            </a:r>
            <a:r>
              <a:rPr lang="pl-PL" sz="1200" dirty="0">
                <a:solidFill>
                  <a:schemeClr val="bg1"/>
                </a:solidFill>
              </a:rPr>
              <a:t> Telefon : (33) 1 42 31 46 00   Fax : (33) 1 42 31 46 31    www.catuelec.com  </a:t>
            </a:r>
            <a:endParaRPr lang="pl-PL" sz="1200" baseline="30000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75165" y="9311002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OSŁONOWE OBUWIE ELEKTROIZOLACYJNE MV-138-XL</a:t>
            </a:r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475158" y="9637508"/>
            <a:ext cx="8267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504109" y="6211302"/>
            <a:ext cx="8267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499110" y="5861449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RĘKAWICE ELEKTROIZOLACYJNE CG-3-11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475158" y="9678483"/>
            <a:ext cx="5603425" cy="18928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spc="-50" dirty="0">
                <a:latin typeface="Calibri" panose="020F0502020204030204" pitchFamily="34" charset="0"/>
              </a:rPr>
              <a:t>Zapewnia izolację elektryczną chroniąc przed ryzykiem przepływu prądu między stopami i podłożem oraz przed napięciem krokowym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spc="-50" dirty="0">
                <a:latin typeface="Calibri" panose="020F0502020204030204" pitchFamily="34" charset="0"/>
              </a:rPr>
              <a:t>Wytrzymałość izolacji: </a:t>
            </a:r>
            <a:r>
              <a:rPr lang="nn-NO" sz="1300" spc="-50" dirty="0">
                <a:latin typeface="Calibri" panose="020F0502020204030204" pitchFamily="34" charset="0"/>
              </a:rPr>
              <a:t>1 </a:t>
            </a:r>
            <a:r>
              <a:rPr lang="pl-PL" sz="1300" spc="-50" dirty="0">
                <a:latin typeface="Calibri" panose="020F0502020204030204" pitchFamily="34" charset="0"/>
              </a:rPr>
              <a:t>000</a:t>
            </a:r>
            <a:r>
              <a:rPr lang="nn-NO" sz="1300" spc="-50" dirty="0">
                <a:latin typeface="Calibri" panose="020F0502020204030204" pitchFamily="34" charset="0"/>
              </a:rPr>
              <a:t> </a:t>
            </a:r>
            <a:r>
              <a:rPr lang="pl-PL" sz="1300" spc="-50" dirty="0">
                <a:latin typeface="Calibri" panose="020F0502020204030204" pitchFamily="34" charset="0"/>
              </a:rPr>
              <a:t>V </a:t>
            </a:r>
            <a:r>
              <a:rPr lang="nn-NO" sz="1300" spc="-50" dirty="0">
                <a:latin typeface="Calibri" panose="020F0502020204030204" pitchFamily="34" charset="0"/>
              </a:rPr>
              <a:t>AC </a:t>
            </a:r>
            <a:r>
              <a:rPr lang="pl-PL" sz="1300" spc="-50" dirty="0">
                <a:latin typeface="Calibri" panose="020F0502020204030204" pitchFamily="34" charset="0"/>
              </a:rPr>
              <a:t> /</a:t>
            </a:r>
            <a:r>
              <a:rPr lang="nn-NO" sz="1300" spc="-50" dirty="0">
                <a:latin typeface="Calibri" panose="020F0502020204030204" pitchFamily="34" charset="0"/>
              </a:rPr>
              <a:t> 1</a:t>
            </a:r>
            <a:r>
              <a:rPr lang="pl-PL" sz="1300" spc="-50" dirty="0">
                <a:latin typeface="Calibri" panose="020F0502020204030204" pitchFamily="34" charset="0"/>
              </a:rPr>
              <a:t> </a:t>
            </a:r>
            <a:r>
              <a:rPr lang="nn-NO" sz="1300" spc="-50" dirty="0">
                <a:latin typeface="Calibri" panose="020F0502020204030204" pitchFamily="34" charset="0"/>
              </a:rPr>
              <a:t>5</a:t>
            </a:r>
            <a:r>
              <a:rPr lang="pl-PL" sz="1300" spc="-50" dirty="0">
                <a:latin typeface="Calibri" panose="020F0502020204030204" pitchFamily="34" charset="0"/>
              </a:rPr>
              <a:t>00</a:t>
            </a:r>
            <a:r>
              <a:rPr lang="nn-NO" sz="1300" spc="-50" dirty="0">
                <a:latin typeface="Calibri" panose="020F0502020204030204" pitchFamily="34" charset="0"/>
              </a:rPr>
              <a:t> V DC</a:t>
            </a:r>
            <a:r>
              <a:rPr lang="pl-PL" sz="1300" spc="-50" dirty="0">
                <a:latin typeface="Calibri" panose="020F0502020204030204" pitchFamily="34" charset="0"/>
              </a:rPr>
              <a:t> - klasa 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spc="-50" dirty="0">
                <a:latin typeface="Calibri" panose="020F0502020204030204" pitchFamily="34" charset="0"/>
              </a:rPr>
              <a:t>Zgodność z PN-EN 20345 i PN-EN 50321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spc="-50" dirty="0" err="1">
                <a:latin typeface="Calibri" panose="020F0502020204030204" pitchFamily="34" charset="0"/>
              </a:rPr>
              <a:t>Ochrona</a:t>
            </a:r>
            <a:r>
              <a:rPr lang="en-US" sz="1300" spc="-50" dirty="0">
                <a:latin typeface="Calibri" panose="020F0502020204030204" pitchFamily="34" charset="0"/>
              </a:rPr>
              <a:t> </a:t>
            </a:r>
            <a:r>
              <a:rPr lang="en-US" sz="1300" spc="-50" dirty="0" err="1">
                <a:latin typeface="Calibri" panose="020F0502020204030204" pitchFamily="34" charset="0"/>
              </a:rPr>
              <a:t>przed</a:t>
            </a:r>
            <a:r>
              <a:rPr lang="en-US" sz="1300" spc="-50" dirty="0">
                <a:latin typeface="Calibri" panose="020F0502020204030204" pitchFamily="34" charset="0"/>
              </a:rPr>
              <a:t> </a:t>
            </a:r>
            <a:r>
              <a:rPr lang="en-US" sz="1300" spc="-50" dirty="0" err="1">
                <a:latin typeface="Calibri" panose="020F0502020204030204" pitchFamily="34" charset="0"/>
              </a:rPr>
              <a:t>napięciem</a:t>
            </a:r>
            <a:r>
              <a:rPr lang="en-US" sz="1300" spc="-50" dirty="0">
                <a:latin typeface="Calibri" panose="020F0502020204030204" pitchFamily="34" charset="0"/>
              </a:rPr>
              <a:t> </a:t>
            </a:r>
            <a:r>
              <a:rPr lang="en-US" sz="1300" spc="-50" dirty="0" err="1">
                <a:latin typeface="Calibri" panose="020F0502020204030204" pitchFamily="34" charset="0"/>
              </a:rPr>
              <a:t>krokowym</a:t>
            </a:r>
            <a:r>
              <a:rPr lang="en-US" sz="1300" spc="-50" dirty="0">
                <a:latin typeface="Calibri" panose="020F0502020204030204" pitchFamily="34" charset="0"/>
              </a:rPr>
              <a:t> ≤  20</a:t>
            </a:r>
            <a:r>
              <a:rPr lang="pl-PL" sz="1300" spc="-50" dirty="0">
                <a:latin typeface="Calibri" panose="020F0502020204030204" pitchFamily="34" charset="0"/>
              </a:rPr>
              <a:t> 000 </a:t>
            </a:r>
            <a:r>
              <a:rPr lang="en-US" sz="1300" spc="-50" dirty="0">
                <a:latin typeface="Calibri" panose="020F0502020204030204" pitchFamily="34" charset="0"/>
              </a:rPr>
              <a:t>V</a:t>
            </a:r>
            <a:r>
              <a:rPr lang="pl-PL" sz="1300" spc="-50" dirty="0">
                <a:latin typeface="Calibri" panose="020F0502020204030204" pitchFamily="34" charset="0"/>
              </a:rPr>
              <a:t> AC</a:t>
            </a:r>
            <a:endParaRPr lang="en-US" sz="1300" spc="-5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spc="-50" dirty="0">
                <a:latin typeface="Calibri" panose="020F0502020204030204" pitchFamily="34" charset="0"/>
              </a:rPr>
              <a:t>Zakładane na </a:t>
            </a:r>
            <a:r>
              <a:rPr lang="en-US" sz="1300" spc="-50" dirty="0" err="1">
                <a:latin typeface="Calibri" panose="020F0502020204030204" pitchFamily="34" charset="0"/>
              </a:rPr>
              <a:t>obuwi</a:t>
            </a:r>
            <a:r>
              <a:rPr lang="pl-PL" sz="1300" spc="-50" dirty="0">
                <a:latin typeface="Calibri" panose="020F0502020204030204" pitchFamily="34" charset="0"/>
              </a:rPr>
              <a:t>e robocze</a:t>
            </a:r>
            <a:r>
              <a:rPr lang="en-US" sz="1300" spc="-5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0" name="Tytuł 1"/>
          <p:cNvSpPr txBox="1">
            <a:spLocks/>
          </p:cNvSpPr>
          <p:nvPr/>
        </p:nvSpPr>
        <p:spPr>
          <a:xfrm>
            <a:off x="2911149" y="240453"/>
            <a:ext cx="6061401" cy="1848658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3600" b="1" dirty="0">
                <a:latin typeface="+mn-lt"/>
              </a:rPr>
              <a:t>Elementy składowe 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zestawu bezpieczeństwa </a:t>
            </a:r>
            <a:br>
              <a:rPr lang="pl-PL" sz="3600" b="1" dirty="0">
                <a:latin typeface="+mn-lt"/>
              </a:rPr>
            </a:br>
            <a:r>
              <a:rPr lang="pl-PL" sz="3600" b="1" dirty="0">
                <a:latin typeface="+mn-lt"/>
              </a:rPr>
              <a:t>CZ-53-R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414034" y="6238288"/>
            <a:ext cx="60216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Zapewniają ochronę osobistą przed porażeniem elektrycznym podczas prac na lub w pobliżu przewodów pod napięciem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Wytrzymałość izolacji do 26 500 V AC / 39 750 V DC - klasa 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Zgodność z PN-EN 60903 / IEC 6093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Dwukolorowe - pozwalają na natychmiastowe zauważenie znacznego przetarcia, przecięcia, rozdarcia i innych mechanicznych uszkodzeń powierzchni, które mogłyby wpłynąć na właściwości elektroizolacyjne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Ergonomiczny kształt, miękkie, giętkie, zapewniają dobry uchwyt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Zwijany mankiet zwiększający komfort i łatwość użytkowania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W zestawie rękawice w rozmiarze 11</a:t>
            </a: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2692">
            <a:off x="7446805" y="6350024"/>
            <a:ext cx="1672070" cy="2566705"/>
          </a:xfrm>
          <a:prstGeom prst="rect">
            <a:avLst/>
          </a:prstGeom>
        </p:spPr>
      </p:pic>
      <p:sp>
        <p:nvSpPr>
          <p:cNvPr id="24" name="pole tekstowe 23"/>
          <p:cNvSpPr txBox="1"/>
          <p:nvPr/>
        </p:nvSpPr>
        <p:spPr>
          <a:xfrm>
            <a:off x="373142" y="1831142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IZOLOWANE NOŻYCE MECHANICZNE CZ-60 </a:t>
            </a:r>
          </a:p>
        </p:txBody>
      </p:sp>
      <p:cxnSp>
        <p:nvCxnSpPr>
          <p:cNvPr id="26" name="Łącznik prosty 25"/>
          <p:cNvCxnSpPr/>
          <p:nvPr/>
        </p:nvCxnSpPr>
        <p:spPr>
          <a:xfrm>
            <a:off x="428387" y="2200474"/>
            <a:ext cx="851724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rostokąt 26"/>
          <p:cNvSpPr/>
          <p:nvPr/>
        </p:nvSpPr>
        <p:spPr>
          <a:xfrm>
            <a:off x="412499" y="2225658"/>
            <a:ext cx="49644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Nożyce do cięcia jedno- i wielożyłowych przewodów i kabli pod napięciem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Wytrzymałość izolacji: 25 000 V AC / 38 000 V DC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Maksymalna średnica ciętych przewodów / kabli: 26 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Maksymalne otwarcie: 30 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Ostrza kute ze stali hartowanej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Łatwość cięcia dzięki dużemu przełożeniu dźwigni i optymalnej geometrii ostrzy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Stabilna konstrukcja przystosowana do użytku wewnętrznego i zewnętrznego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Długość: 630 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Waga: 2,2 kg</a:t>
            </a:r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8077">
            <a:off x="6564170" y="1825361"/>
            <a:ext cx="1451626" cy="4135304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2985" y="6772618"/>
            <a:ext cx="1144305" cy="152257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4D96423-567F-4D06-A90E-7E2D5B0450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41" y="9698378"/>
            <a:ext cx="2421317" cy="19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654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822</TotalTime>
  <Words>873</Words>
  <Application>Microsoft Office PowerPoint</Application>
  <PresentationFormat>Papier A3 (297x420 mm)</PresentationFormat>
  <Paragraphs>102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7" baseType="lpstr">
      <vt:lpstr>Arial</vt:lpstr>
      <vt:lpstr>Calibri</vt:lpstr>
      <vt:lpstr>Motyw pakietu Office</vt:lpstr>
      <vt:lpstr>Zestaw bezpieczeństwa  CZ-53-R</vt:lpstr>
      <vt:lpstr>Prezentacja programu PowerPoint</vt:lpstr>
      <vt:lpstr>Elementy składowe  zestawu bezpieczeństwa  CZ-53-R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karolina.szarpak</dc:creator>
  <cp:lastModifiedBy>Adrianna KOBIAŁKA</cp:lastModifiedBy>
  <cp:revision>98</cp:revision>
  <cp:lastPrinted>2018-04-11T11:29:25Z</cp:lastPrinted>
  <dcterms:created xsi:type="dcterms:W3CDTF">2017-12-18T11:50:57Z</dcterms:created>
  <dcterms:modified xsi:type="dcterms:W3CDTF">2025-04-24T12:01:37Z</dcterms:modified>
</cp:coreProperties>
</file>