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</p:sldIdLst>
  <p:sldSz cx="9601200" cy="12801600" type="A3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024">
          <p15:clr>
            <a:srgbClr val="A4A3A4"/>
          </p15:clr>
        </p15:guide>
        <p15:guide id="3" orient="horz" pos="40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.szarpak" initials="k" lastIdx="1" clrIdx="0">
    <p:extLst>
      <p:ext uri="{19B8F6BF-5375-455C-9EA6-DF929625EA0E}">
        <p15:presenceInfo xmlns:p15="http://schemas.microsoft.com/office/powerpoint/2012/main" userId="karolina.szarpak" providerId="None"/>
      </p:ext>
    </p:extLst>
  </p:cmAuthor>
  <p:cmAuthor id="2" name="wojciech.zientalak" initials="w" lastIdx="2" clrIdx="1">
    <p:extLst>
      <p:ext uri="{19B8F6BF-5375-455C-9EA6-DF929625EA0E}">
        <p15:presenceInfo xmlns:p15="http://schemas.microsoft.com/office/powerpoint/2012/main" userId="wojciech.ziental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>
      <p:cViewPr varScale="1">
        <p:scale>
          <a:sx n="34" d="100"/>
          <a:sy n="34" d="100"/>
        </p:scale>
        <p:origin x="2136" y="60"/>
      </p:cViewPr>
      <p:guideLst>
        <p:guide pos="3024"/>
        <p:guide orient="horz"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98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50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35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5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2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7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6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73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80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367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3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02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sicame.pl/" TargetMode="External"/><Relationship Id="rId4" Type="http://schemas.openxmlformats.org/officeDocument/2006/relationships/hyperlink" Target="mailto:sprzedaz@sicame.p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"/>
            <a:ext cx="9601200" cy="12832080"/>
          </a:xfrm>
          <a:prstGeom prst="rect">
            <a:avLst/>
          </a:prstGeom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2966220" y="570693"/>
            <a:ext cx="6061401" cy="184865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pl-PL" sz="3600" b="1" dirty="0">
                <a:latin typeface="+mn-lt"/>
              </a:rPr>
              <a:t>Zestaw bezpieczeństwa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CZ-53-DC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89465" y="7683953"/>
            <a:ext cx="8323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Opracowany specjalnie do zabezpieczenia interwencji jednostek Straży Pożarnej na trakcji elektrycznej pojazdów szynowych i trolejbusów, w budynkach z kolektorami słonecznymi lub instalacją fotowoltaiczną oraz w zdarzeniach z udziałem samochodów hybrydowych i elektrycznych.</a:t>
            </a:r>
            <a:endParaRPr lang="pl-PL" b="1" dirty="0">
              <a:solidFill>
                <a:srgbClr val="DA101F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26720" y="8996154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 SKŁAD ZESTAWU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569203" y="9352145"/>
            <a:ext cx="8544317" cy="362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8812530" y="12311780"/>
            <a:ext cx="601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1/4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94306"/>
              </p:ext>
            </p:extLst>
          </p:nvPr>
        </p:nvGraphicFramePr>
        <p:xfrm>
          <a:off x="576907" y="9581556"/>
          <a:ext cx="8450714" cy="260142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4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675"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Symbol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10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Opis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10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498"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MS-415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</a:rPr>
                        <a:t>1 wskaźnik napięcia </a:t>
                      </a:r>
                      <a:r>
                        <a:rPr lang="pl-PL" sz="1400" kern="1200" baseline="0" dirty="0">
                          <a:solidFill>
                            <a:schemeClr val="tx1"/>
                          </a:solidFill>
                          <a:effectLst/>
                        </a:rPr>
                        <a:t>klasy 2 </a:t>
                      </a:r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</a:rPr>
                        <a:t>(50 - 4 200 V DC)</a:t>
                      </a:r>
                      <a:r>
                        <a:rPr lang="pl-PL" sz="1400" kern="1200" baseline="0" dirty="0">
                          <a:solidFill>
                            <a:schemeClr val="tx1"/>
                          </a:solidFill>
                          <a:effectLst/>
                        </a:rPr>
                        <a:t> optyczno-dźwiękowy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75"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MO-284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</a:rPr>
                        <a:t>1 przyłbica</a:t>
                      </a:r>
                      <a:r>
                        <a:rPr lang="pl-PL" sz="1400" kern="1200" baseline="0" dirty="0">
                          <a:solidFill>
                            <a:schemeClr val="tx1"/>
                          </a:solidFill>
                          <a:effectLst/>
                        </a:rPr>
                        <a:t> ochronna klasy 1 z gumowym paskiem na hełm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effectLst/>
                        </a:rPr>
                        <a:t>CZ-60</a:t>
                      </a:r>
                      <a:endParaRPr lang="pl-PL" sz="1400" dirty="0"/>
                    </a:p>
                    <a:p>
                      <a:pPr algn="ctr"/>
                      <a:endParaRPr lang="pl-PL" sz="1400" kern="12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</a:rPr>
                        <a:t>1 izolowane nożyce mechaniczne - do średnicy przewodu</a:t>
                      </a:r>
                      <a:r>
                        <a:rPr lang="pl-PL" sz="1400" kern="1200" baseline="0" dirty="0">
                          <a:solidFill>
                            <a:schemeClr val="tx1"/>
                          </a:solidFill>
                          <a:effectLst/>
                        </a:rPr>
                        <a:t> / </a:t>
                      </a:r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</a:rPr>
                        <a:t>kabla 26 mm max.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</a:rPr>
                        <a:t>max. otwarcie: 30 mm; wytrzymałość izolacji 38 000 V DC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296"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CGM-1-(11)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pl-PL" sz="1400" kern="1200" baseline="0" dirty="0">
                          <a:solidFill>
                            <a:schemeClr val="tx1"/>
                          </a:solidFill>
                          <a:effectLst/>
                        </a:rPr>
                        <a:t> para kompozytowych </a:t>
                      </a:r>
                      <a:r>
                        <a:rPr lang="pl-PL" sz="14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ękawic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elektro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izolacyjn</a:t>
                      </a:r>
                      <a:r>
                        <a:rPr lang="pl-PL" sz="14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ych</a:t>
                      </a:r>
                      <a:r>
                        <a:rPr lang="pl-PL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klasy 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pl-PL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z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podwyższonymi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właściwościami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mechanicznymi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258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aseline="0" dirty="0">
                          <a:solidFill>
                            <a:schemeClr val="tx1"/>
                          </a:solidFill>
                        </a:rPr>
                        <a:t>1 skrzynia z polipropylenu do przechowywania i transportu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245" y="5521528"/>
            <a:ext cx="2460959" cy="172790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74971" y="3255705"/>
            <a:ext cx="1942732" cy="22842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41" y="4517196"/>
            <a:ext cx="2763779" cy="274235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947">
            <a:off x="2256599" y="2426931"/>
            <a:ext cx="1406310" cy="318688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83" y="1214433"/>
            <a:ext cx="1334635" cy="133463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0324">
            <a:off x="3664232" y="4120995"/>
            <a:ext cx="2310410" cy="317979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434839" y="2372673"/>
            <a:ext cx="85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DC</a:t>
            </a:r>
          </a:p>
        </p:txBody>
      </p:sp>
    </p:spTree>
    <p:extLst>
      <p:ext uri="{BB962C8B-B14F-4D97-AF65-F5344CB8AC3E}">
        <p14:creationId xmlns:p14="http://schemas.microsoft.com/office/powerpoint/2010/main" val="81033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2717172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-4881" y="12054850"/>
            <a:ext cx="9601200" cy="645385"/>
          </a:xfrm>
          <a:prstGeom prst="rect">
            <a:avLst/>
          </a:prstGeom>
          <a:solidFill>
            <a:srgbClr val="DA101F"/>
          </a:solidFill>
          <a:ln>
            <a:solidFill>
              <a:srgbClr val="DA1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680" y="11817298"/>
            <a:ext cx="1004280" cy="984302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884920" y="11663541"/>
            <a:ext cx="601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2/4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18983" y="8298674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WYMIARY/WAGA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18983" y="6561147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BADANIA OKRESOWE</a:t>
            </a:r>
          </a:p>
        </p:txBody>
      </p:sp>
      <p:cxnSp>
        <p:nvCxnSpPr>
          <p:cNvPr id="8" name="Łącznik prosty 7"/>
          <p:cNvCxnSpPr/>
          <p:nvPr/>
        </p:nvCxnSpPr>
        <p:spPr>
          <a:xfrm>
            <a:off x="518983" y="8742254"/>
            <a:ext cx="8666927" cy="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V="1">
            <a:off x="502920" y="6987874"/>
            <a:ext cx="8682990" cy="3575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dtytuł 2"/>
          <p:cNvSpPr txBox="1">
            <a:spLocks/>
          </p:cNvSpPr>
          <p:nvPr/>
        </p:nvSpPr>
        <p:spPr>
          <a:xfrm>
            <a:off x="557083" y="7045470"/>
            <a:ext cx="8267700" cy="1095217"/>
          </a:xfrm>
          <a:prstGeom prst="rect">
            <a:avLst/>
          </a:prstGeom>
        </p:spPr>
        <p:txBody>
          <a:bodyPr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pl-PL" sz="1600" dirty="0"/>
              <a:t>W przypadku rękawic, po otwarciu opakowania badania powinny być przeprowadzane co 6 miesięcy (zgodnie z normą PN-EN 60903 - Aneks G). Rekomendowane jest coroczne badanie pozostałych komponentów.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pl-PL" sz="1600" b="1" baseline="30000" dirty="0"/>
          </a:p>
        </p:txBody>
      </p:sp>
      <p:sp>
        <p:nvSpPr>
          <p:cNvPr id="17" name="Podtytuł 2"/>
          <p:cNvSpPr txBox="1">
            <a:spLocks/>
          </p:cNvSpPr>
          <p:nvPr/>
        </p:nvSpPr>
        <p:spPr>
          <a:xfrm>
            <a:off x="581796" y="8824210"/>
            <a:ext cx="7053444" cy="896333"/>
          </a:xfrm>
          <a:prstGeom prst="rect">
            <a:avLst/>
          </a:prstGeom>
        </p:spPr>
        <p:txBody>
          <a:bodyPr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pl-PL" sz="1600" dirty="0"/>
              <a:t>Wymiary: 600 x 40 x 280 mm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pl-PL" sz="1600" dirty="0"/>
              <a:t>Waga: 7,5 kg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600" dirty="0"/>
          </a:p>
        </p:txBody>
      </p:sp>
      <p:sp>
        <p:nvSpPr>
          <p:cNvPr id="23" name="Podtytuł 2"/>
          <p:cNvSpPr txBox="1">
            <a:spLocks/>
          </p:cNvSpPr>
          <p:nvPr/>
        </p:nvSpPr>
        <p:spPr>
          <a:xfrm>
            <a:off x="1264927" y="12172194"/>
            <a:ext cx="5826435" cy="569403"/>
          </a:xfrm>
          <a:prstGeom prst="rect">
            <a:avLst/>
          </a:prstGeom>
        </p:spPr>
        <p:txBody>
          <a:bodyPr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>
                <a:solidFill>
                  <a:schemeClr val="bg1"/>
                </a:solidFill>
              </a:rPr>
              <a:t>CATU S.A. 10 to 20 avenue Jean Jaures • Po.Box 2 • 92 222 BAGNEUX - Cedex FRANCE</a:t>
            </a:r>
            <a:r>
              <a:rPr lang="pl-PL" sz="1200" dirty="0">
                <a:solidFill>
                  <a:schemeClr val="bg1"/>
                </a:solidFill>
              </a:rPr>
              <a:t> Telefon : (33) 1 42 31 46 00    Fax : (33) 1 42 31 46 31    www.catuelec.com </a:t>
            </a:r>
            <a:endParaRPr lang="pl-PL" sz="1200" baseline="30000" dirty="0">
              <a:solidFill>
                <a:schemeClr val="bg1"/>
              </a:solidFill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3021638" y="370668"/>
            <a:ext cx="6061401" cy="1518456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3600" b="1" dirty="0">
                <a:latin typeface="+mn-lt"/>
              </a:rPr>
              <a:t>Zestaw bezpieczeństwa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CZ-53-DC</a:t>
            </a:r>
          </a:p>
        </p:txBody>
      </p:sp>
      <p:sp>
        <p:nvSpPr>
          <p:cNvPr id="5" name="Prostokąt 4"/>
          <p:cNvSpPr/>
          <p:nvPr/>
        </p:nvSpPr>
        <p:spPr>
          <a:xfrm>
            <a:off x="381000" y="3045282"/>
            <a:ext cx="87020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spc="-50" dirty="0"/>
              <a:t>Zestaw chroni przed porażeniem prądem stałym podczas</a:t>
            </a:r>
            <a:r>
              <a:rPr lang="pl-PL" sz="1600" b="1" dirty="0"/>
              <a:t> interwencji Straży Pożarnej: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 na trakcji elektrycznej pojazdów szynowych i trolejbusów przy przeniesieniu napięcia na części przewodzące normalnie nie znajdujące się pod napięciem na skutek zerwania górnej części jezdnej lub pantografu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w budynkach z kolektorami słonecznymi lub instalacją fotowoltaiczną ponieważ wyłączenie głównego zasilania nie powoduje zaprzestania generowania prądu stałego po stronie paneli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w zdarzeniach z udziałem samochodów hybrydowych i elektrycznych w przypadku braku możliwości stwierdzenia czy jest włączony zapłon (brak dźwięku pracy silnika) oraz odłączaniu akumulatora HV od instalacji elektrycznej</a:t>
            </a:r>
            <a:endParaRPr lang="pl-PL" sz="1600" spc="-5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442783" y="2560647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ZASTOSOWANIE</a:t>
            </a:r>
          </a:p>
        </p:txBody>
      </p:sp>
      <p:cxnSp>
        <p:nvCxnSpPr>
          <p:cNvPr id="25" name="Łącznik prosty 24"/>
          <p:cNvCxnSpPr/>
          <p:nvPr/>
        </p:nvCxnSpPr>
        <p:spPr>
          <a:xfrm flipV="1">
            <a:off x="502920" y="2891407"/>
            <a:ext cx="8580119" cy="4176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1E09783F-D063-3E81-34AF-F8B135C6D22C}"/>
              </a:ext>
            </a:extLst>
          </p:cNvPr>
          <p:cNvSpPr/>
          <p:nvPr/>
        </p:nvSpPr>
        <p:spPr>
          <a:xfrm>
            <a:off x="557083" y="10263926"/>
            <a:ext cx="2770378" cy="1477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i="0" u="none" strike="noStrike" baseline="0" dirty="0">
                <a:solidFill>
                  <a:srgbClr val="222222"/>
                </a:solidFill>
                <a:latin typeface="+mj-lt"/>
              </a:rPr>
              <a:t>Dystrybucja:</a:t>
            </a:r>
          </a:p>
          <a:p>
            <a:endParaRPr lang="pl-PL" sz="1000" b="1" i="0" u="none" strike="noStrike" baseline="0" dirty="0">
              <a:solidFill>
                <a:srgbClr val="222222"/>
              </a:solidFill>
              <a:latin typeface="+mj-lt"/>
            </a:endParaRPr>
          </a:p>
          <a:p>
            <a:r>
              <a:rPr lang="pl-PL" sz="1000" b="1" i="0" u="none" strike="noStrike" baseline="0" dirty="0">
                <a:solidFill>
                  <a:srgbClr val="222222"/>
                </a:solidFill>
                <a:latin typeface="+mj-lt"/>
              </a:rPr>
              <a:t>SICAME Polska Sp. z o.o.</a:t>
            </a:r>
          </a:p>
          <a:p>
            <a:r>
              <a:rPr lang="pl-PL" sz="1000" b="1" i="0" u="none" strike="noStrike" baseline="0" dirty="0">
                <a:solidFill>
                  <a:srgbClr val="222222"/>
                </a:solidFill>
                <a:latin typeface="+mj-lt"/>
              </a:rPr>
              <a:t>Puławska 366</a:t>
            </a:r>
          </a:p>
          <a:p>
            <a:r>
              <a:rPr lang="pl-PL" sz="1000" b="1" i="0" u="none" strike="noStrike" baseline="0" dirty="0">
                <a:solidFill>
                  <a:srgbClr val="222222"/>
                </a:solidFill>
                <a:latin typeface="+mj-lt"/>
              </a:rPr>
              <a:t>02-819 Warszawa</a:t>
            </a:r>
          </a:p>
          <a:p>
            <a:endParaRPr lang="pl-PL" sz="1000" b="1" i="0" u="none" strike="noStrike" baseline="0" dirty="0">
              <a:solidFill>
                <a:srgbClr val="222222"/>
              </a:solidFill>
              <a:latin typeface="+mj-lt"/>
            </a:endParaRPr>
          </a:p>
          <a:p>
            <a:r>
              <a:rPr lang="de-DE" sz="1000" b="1" i="0" u="none" strike="noStrike" baseline="0" dirty="0">
                <a:solidFill>
                  <a:srgbClr val="222222"/>
                </a:solidFill>
                <a:latin typeface="+mj-lt"/>
              </a:rPr>
              <a:t>tel.: +48 22 622 64 01</a:t>
            </a:r>
          </a:p>
          <a:p>
            <a:r>
              <a:rPr lang="pl-PL" sz="1000" b="1" i="0" u="none" strike="noStrike" baseline="0" dirty="0">
                <a:solidFill>
                  <a:srgbClr val="222222"/>
                </a:solidFill>
                <a:latin typeface="+mj-lt"/>
                <a:hlinkClick r:id="rId4"/>
              </a:rPr>
              <a:t>sprzedaz@sicame.pl</a:t>
            </a:r>
            <a:endParaRPr lang="pl-PL" sz="1000" b="1" i="0" u="none" strike="noStrike" baseline="0" dirty="0">
              <a:solidFill>
                <a:srgbClr val="222222"/>
              </a:solidFill>
              <a:latin typeface="+mj-lt"/>
            </a:endParaRPr>
          </a:p>
          <a:p>
            <a:r>
              <a:rPr lang="pl-PL" sz="1000" b="1" dirty="0">
                <a:solidFill>
                  <a:srgbClr val="222222"/>
                </a:solidFill>
                <a:latin typeface="+mj-lt"/>
                <a:hlinkClick r:id="rId5"/>
              </a:rPr>
              <a:t>www.sicame.pl</a:t>
            </a:r>
            <a:r>
              <a:rPr lang="pl-PL" sz="1000" b="1" dirty="0">
                <a:solidFill>
                  <a:srgbClr val="222222"/>
                </a:solidFill>
                <a:latin typeface="+mj-lt"/>
              </a:rPr>
              <a:t> </a:t>
            </a:r>
            <a:endParaRPr lang="pl-PL" sz="1000" b="1" dirty="0">
              <a:latin typeface="+mj-lt"/>
            </a:endParaRPr>
          </a:p>
        </p:txBody>
      </p:sp>
      <p:pic>
        <p:nvPicPr>
          <p:cNvPr id="10" name="Obraz 9" descr="Obraz zawierający Czcionka, Grafika, zrzut ekranu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4DC6F3B-B5E5-D9FB-505C-86951BBED4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26" y="10651498"/>
            <a:ext cx="3241031" cy="139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5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12790567"/>
          </a:xfrm>
          <a:prstGeom prst="rect">
            <a:avLst/>
          </a:prstGeom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3021638" y="570693"/>
            <a:ext cx="6061401" cy="184865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pl-PL" sz="3600" b="1" dirty="0">
                <a:latin typeface="+mn-lt"/>
              </a:rPr>
              <a:t>Elementy składowe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zestawu bezpieczeństwa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CZ-53-DC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596913" y="26385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WSKAŹNIK NAPIĘCIA MS-415 </a:t>
            </a:r>
          </a:p>
        </p:txBody>
      </p:sp>
      <p:cxnSp>
        <p:nvCxnSpPr>
          <p:cNvPr id="18" name="Łącznik prosty 17"/>
          <p:cNvCxnSpPr/>
          <p:nvPr/>
        </p:nvCxnSpPr>
        <p:spPr>
          <a:xfrm flipV="1">
            <a:off x="622313" y="2989253"/>
            <a:ext cx="8460725" cy="17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8812530" y="12311780"/>
            <a:ext cx="601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3/4</a:t>
            </a:r>
          </a:p>
        </p:txBody>
      </p:sp>
      <p:cxnSp>
        <p:nvCxnSpPr>
          <p:cNvPr id="15" name="Łącznik prosty 14"/>
          <p:cNvCxnSpPr/>
          <p:nvPr/>
        </p:nvCxnSpPr>
        <p:spPr>
          <a:xfrm>
            <a:off x="636270" y="7462083"/>
            <a:ext cx="8477250" cy="1162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596913" y="7080612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PRZYŁBICA OCHRONNA Z GUMOWYM PASKIEM NA HEŁM MO-284</a:t>
            </a:r>
          </a:p>
        </p:txBody>
      </p:sp>
      <p:sp>
        <p:nvSpPr>
          <p:cNvPr id="9" name="Prostokąt 8"/>
          <p:cNvSpPr/>
          <p:nvPr/>
        </p:nvSpPr>
        <p:spPr>
          <a:xfrm>
            <a:off x="596912" y="7446655"/>
            <a:ext cx="565185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latin typeface="Calibri" panose="020F0502020204030204" pitchFamily="34" charset="0"/>
              </a:rPr>
              <a:t>Regulowana osłona twarzy zakładana na hełm elektroizolacyjny</a:t>
            </a:r>
            <a:endParaRPr lang="pl-PL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 err="1">
                <a:latin typeface="Calibri" panose="020F0502020204030204" pitchFamily="34" charset="0"/>
              </a:rPr>
              <a:t>Ochrona</a:t>
            </a:r>
            <a:r>
              <a:rPr lang="en-US" sz="1300" dirty="0">
                <a:latin typeface="Calibri" panose="020F0502020204030204" pitchFamily="34" charset="0"/>
              </a:rPr>
              <a:t> </a:t>
            </a:r>
            <a:r>
              <a:rPr lang="en-US" sz="1300" dirty="0" err="1">
                <a:latin typeface="Calibri" panose="020F0502020204030204" pitchFamily="34" charset="0"/>
              </a:rPr>
              <a:t>przed</a:t>
            </a:r>
            <a:r>
              <a:rPr lang="en-US" sz="1300" dirty="0">
                <a:latin typeface="Calibri" panose="020F0502020204030204" pitchFamily="34" charset="0"/>
              </a:rPr>
              <a:t> </a:t>
            </a:r>
            <a:r>
              <a:rPr lang="pl-PL" sz="1300" dirty="0">
                <a:latin typeface="Calibri" panose="020F0502020204030204" pitchFamily="34" charset="0"/>
              </a:rPr>
              <a:t>zagrożeniami termicznymi wywołanymi zwarciowym łukiem elektrycznym - klasa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latin typeface="Calibri" panose="020F0502020204030204" pitchFamily="34" charset="0"/>
              </a:rPr>
              <a:t>Zgodny z PN-EN 166 oraz PN-EN 170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latin typeface="Calibri" panose="020F0502020204030204" pitchFamily="34" charset="0"/>
              </a:rPr>
              <a:t>Wytrzymałość izolacji </a:t>
            </a:r>
            <a:r>
              <a:rPr lang="en-US" sz="1300" dirty="0">
                <a:latin typeface="Calibri" panose="020F0502020204030204" pitchFamily="34" charset="0"/>
              </a:rPr>
              <a:t>do 1</a:t>
            </a:r>
            <a:r>
              <a:rPr lang="pl-PL" sz="1300" dirty="0">
                <a:latin typeface="Calibri" panose="020F0502020204030204" pitchFamily="34" charset="0"/>
              </a:rPr>
              <a:t> 500</a:t>
            </a:r>
            <a:r>
              <a:rPr lang="en-US" sz="1300" dirty="0">
                <a:latin typeface="Calibri" panose="020F0502020204030204" pitchFamily="34" charset="0"/>
              </a:rPr>
              <a:t> V</a:t>
            </a:r>
            <a:r>
              <a:rPr lang="pl-PL" sz="1300" dirty="0">
                <a:latin typeface="Calibri" panose="020F0502020204030204" pitchFamily="34" charset="0"/>
              </a:rPr>
              <a:t> DC / 1 000 V AC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spc="-30" dirty="0">
                <a:latin typeface="Calibri" panose="020F0502020204030204" pitchFamily="34" charset="0"/>
              </a:rPr>
              <a:t>Pasuje do</a:t>
            </a:r>
            <a:r>
              <a:rPr lang="en-US" sz="1300" spc="-30" dirty="0">
                <a:latin typeface="Calibri" panose="020F0502020204030204" pitchFamily="34" charset="0"/>
              </a:rPr>
              <a:t> </a:t>
            </a:r>
            <a:r>
              <a:rPr lang="en-US" sz="1300" spc="-30" dirty="0" err="1">
                <a:latin typeface="Calibri" panose="020F0502020204030204" pitchFamily="34" charset="0"/>
              </a:rPr>
              <a:t>wszystki</a:t>
            </a:r>
            <a:r>
              <a:rPr lang="pl-PL" sz="1300" spc="-30" dirty="0" err="1">
                <a:latin typeface="Calibri" panose="020F0502020204030204" pitchFamily="34" charset="0"/>
              </a:rPr>
              <a:t>ch</a:t>
            </a:r>
            <a:r>
              <a:rPr lang="en-US" sz="1300" spc="-30" dirty="0">
                <a:latin typeface="Calibri" panose="020F0502020204030204" pitchFamily="34" charset="0"/>
              </a:rPr>
              <a:t> </a:t>
            </a:r>
            <a:r>
              <a:rPr lang="en-US" sz="1300" spc="-30" dirty="0" err="1">
                <a:latin typeface="Calibri" panose="020F0502020204030204" pitchFamily="34" charset="0"/>
              </a:rPr>
              <a:t>typ</a:t>
            </a:r>
            <a:r>
              <a:rPr lang="pl-PL" sz="1300" spc="-30" dirty="0">
                <a:latin typeface="Calibri" panose="020F0502020204030204" pitchFamily="34" charset="0"/>
              </a:rPr>
              <a:t>ów</a:t>
            </a:r>
            <a:r>
              <a:rPr lang="en-US" sz="1300" spc="-30" dirty="0">
                <a:latin typeface="Calibri" panose="020F0502020204030204" pitchFamily="34" charset="0"/>
              </a:rPr>
              <a:t> </a:t>
            </a:r>
            <a:r>
              <a:rPr lang="pl-PL" sz="1300" spc="-30" dirty="0">
                <a:latin typeface="Calibri" panose="020F0502020204030204" pitchFamily="34" charset="0"/>
              </a:rPr>
              <a:t>hełm</a:t>
            </a:r>
            <a:r>
              <a:rPr lang="en-US" sz="1300" spc="-30" dirty="0" err="1">
                <a:latin typeface="Calibri" panose="020F0502020204030204" pitchFamily="34" charset="0"/>
              </a:rPr>
              <a:t>ów</a:t>
            </a:r>
            <a:endParaRPr lang="pl-PL" sz="1300" spc="-30" dirty="0">
              <a:latin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latin typeface="Calibri" panose="020F0502020204030204" pitchFamily="34" charset="0"/>
              </a:rPr>
              <a:t>Odporność na uderzenia o średniej energii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latin typeface="Calibri" panose="020F0502020204030204" pitchFamily="34" charset="0"/>
              </a:rPr>
              <a:t>Ochrona przed kroplami i rozbryzgami cieczy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latin typeface="Calibri" panose="020F0502020204030204" pitchFamily="34" charset="0"/>
              </a:rPr>
              <a:t>Odporność na zarysowania i uszkodzenie powierzchni przez drobne cząstki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latin typeface="Calibri" panose="020F0502020204030204" pitchFamily="34" charset="0"/>
              </a:rPr>
              <a:t>Waga: 0,2 kg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240" y="3650075"/>
            <a:ext cx="2806712" cy="2784955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720" y="7533512"/>
            <a:ext cx="2237358" cy="2612384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636269" y="3054269"/>
            <a:ext cx="5612500" cy="3962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Zakres napięciowy: od 50 do 4 200 V DC,  od 50 do 3 000 V AC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ea typeface="Arial" panose="020B0604020202020204" pitchFamily="34" charset="0"/>
                <a:cs typeface="Arial" panose="020B0604020202020204" pitchFamily="34" charset="0"/>
              </a:rPr>
              <a:t>Maksymalne nominalne napięcie: 3 500 V DC / 2 500 V AC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Próg napięciowy: 50 V +0% -10% (DC i AC)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Zakres częstotliwości: 50-60 </a:t>
            </a:r>
            <a:r>
              <a:rPr lang="pl-PL" sz="1300" dirty="0" err="1"/>
              <a:t>Hz</a:t>
            </a:r>
            <a:r>
              <a:rPr lang="pl-PL" sz="1300" dirty="0"/>
              <a:t> ±10%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Wzmocniona izolacja (podwójna) - klasa 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Zgodny z PN-EN 61326-1, PN-EN 62311 oraz IEC 61243-3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Stopień ochrony: IP40 / IK06.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Wbudowany moduł </a:t>
            </a:r>
            <a:r>
              <a:rPr lang="pl-PL" sz="1300" dirty="0" err="1"/>
              <a:t>autotestu</a:t>
            </a:r>
            <a:endParaRPr lang="pl-PL" sz="13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Stały tryb czuwania(brak przełącznika on/off)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Sygnalizacja obecności napięcia akustycznie poprzez sygnał dźwiękowy oraz optycznie poprzez świecenie diody LED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chemeClr val="dk1"/>
                </a:solidFill>
              </a:rPr>
              <a:t>Dostarczany z 2 bateriami  typu LR06</a:t>
            </a:r>
            <a:endParaRPr lang="pl-PL" sz="13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Waga: 0,78 kg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81673" y="1054812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POKROWIEC NA PRZYŁBICĘ OCHRONNĄ M-87384 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596912" y="10936615"/>
            <a:ext cx="5651856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latin typeface="Calibri" panose="020F0502020204030204" pitchFamily="34" charset="0"/>
              </a:rPr>
              <a:t>Czarny materiałowy pokrowiec na przyłbicę ochronną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latin typeface="Calibri" panose="020F0502020204030204" pitchFamily="34" charset="0"/>
              </a:rPr>
              <a:t>Wykorzystywany do przechowywania i transportu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latin typeface="Calibri" panose="020F0502020204030204" pitchFamily="34" charset="0"/>
              </a:rPr>
              <a:t>Chroni przyłbicę przed uszkodzeniami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641" y="10893773"/>
            <a:ext cx="1777081" cy="1517021"/>
          </a:xfrm>
          <a:prstGeom prst="rect">
            <a:avLst/>
          </a:prstGeom>
        </p:spPr>
      </p:pic>
      <p:cxnSp>
        <p:nvCxnSpPr>
          <p:cNvPr id="19" name="Łącznik prosty 18"/>
          <p:cNvCxnSpPr/>
          <p:nvPr/>
        </p:nvCxnSpPr>
        <p:spPr>
          <a:xfrm flipV="1">
            <a:off x="530873" y="10898813"/>
            <a:ext cx="8460725" cy="17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83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2717172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-4881" y="12054850"/>
            <a:ext cx="9601200" cy="645385"/>
          </a:xfrm>
          <a:prstGeom prst="rect">
            <a:avLst/>
          </a:prstGeom>
          <a:solidFill>
            <a:srgbClr val="DA101F"/>
          </a:solidFill>
          <a:ln>
            <a:solidFill>
              <a:srgbClr val="DA1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680" y="11817298"/>
            <a:ext cx="1004280" cy="984302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884920" y="11663541"/>
            <a:ext cx="601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4/4</a:t>
            </a:r>
          </a:p>
        </p:txBody>
      </p:sp>
      <p:sp>
        <p:nvSpPr>
          <p:cNvPr id="23" name="Podtytuł 2"/>
          <p:cNvSpPr txBox="1">
            <a:spLocks/>
          </p:cNvSpPr>
          <p:nvPr/>
        </p:nvSpPr>
        <p:spPr>
          <a:xfrm>
            <a:off x="1264927" y="12172194"/>
            <a:ext cx="5826435" cy="569403"/>
          </a:xfrm>
          <a:prstGeom prst="rect">
            <a:avLst/>
          </a:prstGeom>
        </p:spPr>
        <p:txBody>
          <a:bodyPr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>
                <a:solidFill>
                  <a:schemeClr val="bg1"/>
                </a:solidFill>
              </a:rPr>
              <a:t>CATU S.A. 10 to 20 avenue Jean Jaures • Po.Box 2 • 92 222 BAGNEUX - Cedex FRANCE</a:t>
            </a:r>
            <a:r>
              <a:rPr lang="pl-PL" sz="1200" dirty="0">
                <a:solidFill>
                  <a:schemeClr val="bg1"/>
                </a:solidFill>
              </a:rPr>
              <a:t> Telefon : (33) 1 42 31 46 00   Fax : (33) 1 42 31 46 31    www.catuelec.com  </a:t>
            </a:r>
            <a:endParaRPr lang="pl-PL" sz="1200" baseline="30000" dirty="0">
              <a:solidFill>
                <a:schemeClr val="bg1"/>
              </a:solidFill>
            </a:endParaRPr>
          </a:p>
        </p:txBody>
      </p:sp>
      <p:cxnSp>
        <p:nvCxnSpPr>
          <p:cNvPr id="10" name="Łącznik prosty 9"/>
          <p:cNvCxnSpPr/>
          <p:nvPr/>
        </p:nvCxnSpPr>
        <p:spPr>
          <a:xfrm flipV="1">
            <a:off x="482600" y="7023100"/>
            <a:ext cx="8686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482600" y="6662734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RĘKAWICE ELEKTROIZOLACYJNE CGM-1-(11)</a:t>
            </a:r>
          </a:p>
        </p:txBody>
      </p:sp>
      <p:sp>
        <p:nvSpPr>
          <p:cNvPr id="20" name="Tytuł 1"/>
          <p:cNvSpPr txBox="1">
            <a:spLocks/>
          </p:cNvSpPr>
          <p:nvPr/>
        </p:nvSpPr>
        <p:spPr>
          <a:xfrm>
            <a:off x="2911149" y="240453"/>
            <a:ext cx="6061401" cy="1848658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3600" b="1" dirty="0">
                <a:latin typeface="+mn-lt"/>
              </a:rPr>
              <a:t>Elementy składowe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zestawu bezpieczeństwa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CZ-53-DC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619124" y="7231442"/>
            <a:ext cx="5680075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Kompozytowe r</a:t>
            </a:r>
            <a:r>
              <a:rPr lang="en-US" sz="1300" dirty="0" err="1"/>
              <a:t>ękawice</a:t>
            </a:r>
            <a:r>
              <a:rPr lang="pl-PL" sz="1300" dirty="0"/>
              <a:t> elektro</a:t>
            </a:r>
            <a:r>
              <a:rPr lang="en-US" sz="1300" dirty="0" err="1"/>
              <a:t>izolacyjne</a:t>
            </a:r>
            <a:r>
              <a:rPr lang="en-US" sz="1300" dirty="0"/>
              <a:t> z podwyższonymi </a:t>
            </a:r>
            <a:r>
              <a:rPr lang="en-US" sz="1300" dirty="0" err="1"/>
              <a:t>właściwościami</a:t>
            </a:r>
            <a:r>
              <a:rPr lang="en-US" sz="1300" dirty="0"/>
              <a:t> </a:t>
            </a:r>
            <a:r>
              <a:rPr lang="en-US" sz="1300" dirty="0" err="1"/>
              <a:t>mechanicznymi</a:t>
            </a:r>
            <a:endParaRPr lang="pl-PL" sz="1300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Ochrona rąk przed porażeniem prądem elektrycznym podczas pracy pod napięciem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Wytrzymałość izolacji do 11 250 V DC / 7 500 V AC - klasa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Zgodność z PN-EN 60903 /IEC 60903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Zapewniają wysoką ochronę mechaniczną przed przebiciem i rozerwaniem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Eliminują konieczność zakładania skórzanych rękawic ochronnych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Ergonomiczny kształt, zapewniają dobry uchwyt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Posiadają kod QR umożliwiający dostęp do indywidualnych raportów z badań konkretnej pary rękawic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 zestawie rękawice w rozmiarze 11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Długość 360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968" y="7721600"/>
            <a:ext cx="2543399" cy="3500451"/>
          </a:xfrm>
          <a:prstGeom prst="rect">
            <a:avLst/>
          </a:prstGeom>
        </p:spPr>
      </p:pic>
      <p:grpSp>
        <p:nvGrpSpPr>
          <p:cNvPr id="6" name="Grupa 5"/>
          <p:cNvGrpSpPr/>
          <p:nvPr/>
        </p:nvGrpSpPr>
        <p:grpSpPr>
          <a:xfrm>
            <a:off x="596913" y="2023120"/>
            <a:ext cx="8984493" cy="4204854"/>
            <a:chOff x="596913" y="2023120"/>
            <a:chExt cx="8984493" cy="4204854"/>
          </a:xfrm>
        </p:grpSpPr>
        <p:sp>
          <p:nvSpPr>
            <p:cNvPr id="12" name="pole tekstowe 11"/>
            <p:cNvSpPr txBox="1"/>
            <p:nvPr/>
          </p:nvSpPr>
          <p:spPr>
            <a:xfrm>
              <a:off x="596913" y="2023120"/>
              <a:ext cx="868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rgbClr val="FF0000"/>
                  </a:solidFill>
                </a:rPr>
                <a:t>IZOLOWANE NOŻYCE MECHANICZNE CZ-60 </a:t>
              </a:r>
            </a:p>
          </p:txBody>
        </p:sp>
        <p:cxnSp>
          <p:nvCxnSpPr>
            <p:cNvPr id="16" name="Łącznik prosty 15"/>
            <p:cNvCxnSpPr/>
            <p:nvPr/>
          </p:nvCxnSpPr>
          <p:spPr>
            <a:xfrm>
              <a:off x="652158" y="2392452"/>
              <a:ext cx="851724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Prostokąt 4"/>
            <p:cNvSpPr/>
            <p:nvPr/>
          </p:nvSpPr>
          <p:spPr>
            <a:xfrm>
              <a:off x="636270" y="2565689"/>
              <a:ext cx="4964430" cy="3662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l-PL" sz="1300" dirty="0"/>
                <a:t>Nożyce do cięcia jedno- i wielożyłowych przewodów i kabli pod napięciem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l-PL" sz="1300" dirty="0"/>
                <a:t>Wytrzymałość izolacji: 38 000 V DC / 25 000 V AC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l-PL" sz="1300" dirty="0"/>
                <a:t>Maksymalna średnica ciętych przewodów / kabli: 26 mm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l-PL" sz="1300" dirty="0"/>
                <a:t>Maksymalne otwarcie: 30 mm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l-PL" sz="1300" dirty="0"/>
                <a:t>Ostrza kute ze stali hartowanej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l-PL" sz="1300" dirty="0"/>
                <a:t>Łatwość cięcia dzięki dużemu przełożeniu dźwigni i optymalnej geometrii ostrzy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l-PL" sz="1300" dirty="0"/>
                <a:t>Stabilna konstrukcja przystosowana do użytku wewnętrznego i zewnętrznego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l-PL" sz="1300" dirty="0"/>
                <a:t>Długość: 630 mm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l-PL" sz="1300" dirty="0"/>
                <a:t>Waga: 2,2 kg</a:t>
              </a:r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8077">
              <a:off x="6787941" y="2017339"/>
              <a:ext cx="1451626" cy="4135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2654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2387</TotalTime>
  <Words>792</Words>
  <Application>Microsoft Office PowerPoint</Application>
  <PresentationFormat>Papier A3 (297x420 mm)</PresentationFormat>
  <Paragraphs>93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Calibri</vt:lpstr>
      <vt:lpstr>Motyw pakietu Office</vt:lpstr>
      <vt:lpstr>Zestaw bezpieczeństwa  CZ-53-DC</vt:lpstr>
      <vt:lpstr>Prezentacja programu PowerPoint</vt:lpstr>
      <vt:lpstr>Elementy składowe  zestawu bezpieczeństwa  CZ-53-DC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karolina.szarpak</dc:creator>
  <cp:lastModifiedBy>Adrianna KOBIAŁKA</cp:lastModifiedBy>
  <cp:revision>120</cp:revision>
  <cp:lastPrinted>2018-04-11T11:38:58Z</cp:lastPrinted>
  <dcterms:created xsi:type="dcterms:W3CDTF">2017-12-18T11:50:57Z</dcterms:created>
  <dcterms:modified xsi:type="dcterms:W3CDTF">2025-03-17T14:19:34Z</dcterms:modified>
</cp:coreProperties>
</file>